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0"/>
  </p:notesMasterIdLst>
  <p:sldIdLst>
    <p:sldId id="256" r:id="rId2"/>
    <p:sldId id="285" r:id="rId3"/>
    <p:sldId id="274" r:id="rId4"/>
    <p:sldId id="295" r:id="rId5"/>
    <p:sldId id="288" r:id="rId6"/>
    <p:sldId id="283" r:id="rId7"/>
    <p:sldId id="276" r:id="rId8"/>
    <p:sldId id="287" r:id="rId9"/>
    <p:sldId id="289" r:id="rId10"/>
    <p:sldId id="292" r:id="rId11"/>
    <p:sldId id="264" r:id="rId12"/>
    <p:sldId id="298" r:id="rId13"/>
    <p:sldId id="291" r:id="rId14"/>
    <p:sldId id="297" r:id="rId15"/>
    <p:sldId id="277" r:id="rId16"/>
    <p:sldId id="279" r:id="rId17"/>
    <p:sldId id="302" r:id="rId18"/>
    <p:sldId id="299" r:id="rId19"/>
    <p:sldId id="275" r:id="rId20"/>
    <p:sldId id="270" r:id="rId21"/>
    <p:sldId id="278" r:id="rId22"/>
    <p:sldId id="268" r:id="rId23"/>
    <p:sldId id="269" r:id="rId24"/>
    <p:sldId id="257" r:id="rId25"/>
    <p:sldId id="262" r:id="rId26"/>
    <p:sldId id="259" r:id="rId27"/>
    <p:sldId id="294" r:id="rId28"/>
    <p:sldId id="263" r:id="rId29"/>
    <p:sldId id="261" r:id="rId30"/>
    <p:sldId id="266" r:id="rId31"/>
    <p:sldId id="260" r:id="rId32"/>
    <p:sldId id="281" r:id="rId33"/>
    <p:sldId id="282" r:id="rId34"/>
    <p:sldId id="272" r:id="rId35"/>
    <p:sldId id="273" r:id="rId36"/>
    <p:sldId id="286" r:id="rId37"/>
    <p:sldId id="280" r:id="rId38"/>
    <p:sldId id="300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E9202"/>
    <a:srgbClr val="C39C55"/>
    <a:srgbClr val="CC3399"/>
    <a:srgbClr val="FFC901"/>
    <a:srgbClr val="6C1A00"/>
    <a:srgbClr val="4400EE"/>
    <a:srgbClr val="FFAF9F"/>
    <a:srgbClr val="2A000F"/>
    <a:srgbClr val="48001A"/>
    <a:srgbClr val="58004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713" autoAdjust="0"/>
  </p:normalViewPr>
  <p:slideViewPr>
    <p:cSldViewPr>
      <p:cViewPr varScale="1">
        <p:scale>
          <a:sx n="147" d="100"/>
          <a:sy n="147" d="100"/>
        </p:scale>
        <p:origin x="-594" y="4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6370338" cy="1563703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pPr/>
              <a:t>20-Apr-23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84596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7080" y="1326268"/>
            <a:ext cx="7631835" cy="183246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C39C5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080" y="3320598"/>
            <a:ext cx="7631836" cy="642397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20-Apr-23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20-Apr-23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20-Apr-23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20-Apr-23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=""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36" y="281104"/>
            <a:ext cx="8229600" cy="763526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C39C5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10"/>
            <a:ext cx="8246070" cy="3512213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20-Apr-23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111" y="569389"/>
            <a:ext cx="6252689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C39C5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11" y="1180209"/>
            <a:ext cx="6252689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20-Apr-23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20-Apr-23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20-Apr-23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879" y="346721"/>
            <a:ext cx="8076896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C39C5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564409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036806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564409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036806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20-Apr-23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20-Apr-23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20-Apr-23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20-Apr-23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20-Apr-23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=""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76" y="1350110"/>
            <a:ext cx="5497379" cy="1640354"/>
          </a:xfrm>
        </p:spPr>
        <p:txBody>
          <a:bodyPr>
            <a:normAutofit/>
          </a:bodyPr>
          <a:lstStyle/>
          <a:p>
            <a:r>
              <a:rPr lang="sr-Cyrl-RS" dirty="0"/>
              <a:t>ВИС</a:t>
            </a:r>
            <a:r>
              <a:rPr lang="sr-Cyrl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Л</a:t>
            </a:r>
            <a:r>
              <a:rPr lang="sr-Cyrl-RS" dirty="0"/>
              <a:t>АВА </a:t>
            </a:r>
            <a:br>
              <a:rPr lang="sr-Cyrl-RS" dirty="0"/>
            </a:br>
            <a:r>
              <a:rPr lang="sr-Cyrl-RS" dirty="0"/>
              <a:t>ШИМБО</a:t>
            </a:r>
            <a:r>
              <a:rPr lang="sr-Cyrl-RS" b="1" dirty="0">
                <a:solidFill>
                  <a:srgbClr val="FF0000"/>
                </a:solidFill>
              </a:rPr>
              <a:t>Р</a:t>
            </a:r>
            <a:r>
              <a:rPr lang="sr-Cyrl-RS" dirty="0"/>
              <a:t>СКА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07080" y="3335275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RS" sz="2000" dirty="0">
                <a:solidFill>
                  <a:srgbClr val="C39C55"/>
                </a:solidFill>
                <a:latin typeface="+mj-lt"/>
                <a:ea typeface="+mj-ea"/>
                <a:cs typeface="+mj-cs"/>
              </a:rPr>
              <a:t>(1923–20</a:t>
            </a:r>
            <a:r>
              <a:rPr lang="sr-Latn-RS" sz="2000" dirty="0">
                <a:solidFill>
                  <a:srgbClr val="C39C55"/>
                </a:solidFill>
                <a:latin typeface="+mj-lt"/>
                <a:ea typeface="+mj-ea"/>
                <a:cs typeface="+mj-cs"/>
              </a:rPr>
              <a:t>12)</a:t>
            </a:r>
            <a:endParaRPr lang="sr-Cyrl-RS" sz="2000" dirty="0">
              <a:solidFill>
                <a:srgbClr val="C39C55"/>
              </a:solidFill>
              <a:latin typeface="+mj-lt"/>
              <a:ea typeface="+mj-ea"/>
              <a:cs typeface="+mj-cs"/>
            </a:endParaRPr>
          </a:p>
          <a:p>
            <a:r>
              <a:rPr lang="sr-Cyrl-RS" b="1" i="1" dirty="0">
                <a:solidFill>
                  <a:srgbClr val="C39C55"/>
                </a:solidFill>
              </a:rPr>
              <a:t>пољска </a:t>
            </a:r>
            <a:r>
              <a:rPr lang="sr-Cyrl-RS" b="1" i="1" dirty="0">
                <a:solidFill>
                  <a:srgbClr val="FF0000"/>
                </a:solidFill>
              </a:rPr>
              <a:t>песникиња</a:t>
            </a:r>
            <a:r>
              <a:rPr lang="sr-Cyrl-RS" i="1" dirty="0">
                <a:solidFill>
                  <a:srgbClr val="C39C55"/>
                </a:solidFill>
              </a:rPr>
              <a:t>, </a:t>
            </a:r>
            <a:r>
              <a:rPr lang="sr-Cyrl-RS" b="1" i="1" dirty="0">
                <a:solidFill>
                  <a:srgbClr val="C39C55"/>
                </a:solidFill>
              </a:rPr>
              <a:t>есејиста</a:t>
            </a:r>
            <a:r>
              <a:rPr lang="sr-Cyrl-RS" i="1" dirty="0">
                <a:solidFill>
                  <a:srgbClr val="C39C55"/>
                </a:solidFill>
              </a:rPr>
              <a:t>, </a:t>
            </a:r>
            <a:r>
              <a:rPr lang="sr-Cyrl-RS" b="1" i="1" dirty="0">
                <a:solidFill>
                  <a:srgbClr val="C39C55"/>
                </a:solidFill>
              </a:rPr>
              <a:t>преводилац</a:t>
            </a:r>
            <a:endParaRPr lang="en-US" i="1" dirty="0">
              <a:solidFill>
                <a:srgbClr val="C39C5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7DF56BC-AAE7-4ED2-8863-B8B5CE38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130" y="281175"/>
            <a:ext cx="6252689" cy="572644"/>
          </a:xfrm>
        </p:spPr>
        <p:txBody>
          <a:bodyPr>
            <a:normAutofit fontScale="90000"/>
          </a:bodyPr>
          <a:lstStyle/>
          <a:p>
            <a:r>
              <a:rPr lang="sr-Cyrl-RS" sz="3600" b="1" i="1" dirty="0"/>
              <a:t>Избори песама на српском језику</a:t>
            </a:r>
            <a:endParaRPr lang="sr-Latn-RS" dirty="0"/>
          </a:p>
        </p:txBody>
      </p:sp>
      <p:pic>
        <p:nvPicPr>
          <p:cNvPr id="5" name="Čuvar mesta za sadržaj 4">
            <a:extLst>
              <a:ext uri="{FF2B5EF4-FFF2-40B4-BE49-F238E27FC236}">
                <a16:creationId xmlns="" xmlns:a16="http://schemas.microsoft.com/office/drawing/2014/main" id="{47C3A293-B8ED-4090-8CBB-B286C3986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35" y="1350110"/>
            <a:ext cx="2633662" cy="3511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D7F8FB34-144A-4062-BD61-DC49FB83BEA2}"/>
              </a:ext>
            </a:extLst>
          </p:cNvPr>
          <p:cNvSpPr txBox="1">
            <a:spLocks/>
          </p:cNvSpPr>
          <p:nvPr/>
        </p:nvSpPr>
        <p:spPr>
          <a:xfrm>
            <a:off x="5640935" y="1469180"/>
            <a:ext cx="2292285" cy="339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0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Изабране песме. </a:t>
            </a:r>
            <a:r>
              <a:rPr lang="sr-Cyrl-RS" sz="2000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Београд: Б92, 1997.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r-Cyrl-RS" sz="2000" b="1" dirty="0">
              <a:solidFill>
                <a:srgbClr val="4F81B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Избор и превод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Петар Вујичић и Бисерка Рајчић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268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130" y="281175"/>
            <a:ext cx="6252689" cy="572644"/>
          </a:xfrm>
        </p:spPr>
        <p:txBody>
          <a:bodyPr>
            <a:normAutofit fontScale="90000"/>
          </a:bodyPr>
          <a:lstStyle/>
          <a:p>
            <a:pPr algn="r"/>
            <a:r>
              <a:rPr lang="sr-Cyrl-RS" sz="3600" b="1" i="1" dirty="0"/>
              <a:t>Избори песама на српском језику</a:t>
            </a:r>
            <a:endParaRPr lang="en-US" dirty="0"/>
          </a:p>
        </p:txBody>
      </p:sp>
      <p:pic>
        <p:nvPicPr>
          <p:cNvPr id="5" name="Čuvar mesta za sadržaj 4">
            <a:extLst>
              <a:ext uri="{FF2B5EF4-FFF2-40B4-BE49-F238E27FC236}">
                <a16:creationId xmlns="" xmlns:a16="http://schemas.microsoft.com/office/drawing/2014/main" id="{4E2E3B96-32D0-43B5-854C-132FA6B8A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520" y="1212742"/>
            <a:ext cx="2292285" cy="3511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86B7FED0-8644-477E-A7CC-7DD24FD22A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70" y="1212742"/>
            <a:ext cx="2316929" cy="3496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3641D610-F023-4A2C-A128-C0375DA4D10A}"/>
              </a:ext>
            </a:extLst>
          </p:cNvPr>
          <p:cNvSpPr txBox="1">
            <a:spLocks/>
          </p:cNvSpPr>
          <p:nvPr/>
        </p:nvSpPr>
        <p:spPr>
          <a:xfrm>
            <a:off x="1976015" y="1331812"/>
            <a:ext cx="2292285" cy="339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0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Изабране песме. </a:t>
            </a:r>
            <a:r>
              <a:rPr lang="sr-Cyrl-RS" sz="2000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Београд: Трећи трг, 2014.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r-Cyrl-RS" sz="2000" dirty="0">
              <a:solidFill>
                <a:srgbClr val="4F81B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Избор и превод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Петар Вујичић и Бисерка Рајчић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="" xmlns:a16="http://schemas.microsoft.com/office/drawing/2014/main" id="{679748B6-BCCD-42C0-8688-26622626F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835" y="1197405"/>
            <a:ext cx="6252689" cy="3511061"/>
          </a:xfrm>
        </p:spPr>
        <p:txBody>
          <a:bodyPr/>
          <a:lstStyle/>
          <a:p>
            <a:pPr marL="342000" indent="-342000">
              <a:buNone/>
            </a:pPr>
            <a:endParaRPr lang="sr-Cyrl-RS" sz="2000" b="1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000" indent="-342000">
              <a:buNone/>
            </a:pPr>
            <a:r>
              <a:rPr lang="sr-Cyrl-RS" sz="2000" b="1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Похвала лошег мишљења о себи</a:t>
            </a:r>
            <a:r>
              <a:rPr lang="sr-Cyrl-RS" sz="200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r-Cyrl-RS" sz="20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Бања Лука</a:t>
            </a:r>
            <a:r>
              <a:rPr lang="sr-Cyrl-RS" sz="200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Кућа поезије, 2017. </a:t>
            </a:r>
            <a:r>
              <a:rPr lang="sr-Cyrl-R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Избор и </a:t>
            </a:r>
            <a:r>
              <a:rPr lang="sr-Cyrl-R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превод </a:t>
            </a:r>
            <a:r>
              <a:rPr lang="sr-Cyrl-R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Петар Вујичић и Бисерка Рајчић</a:t>
            </a:r>
            <a:endParaRPr 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000" indent="-342000"/>
            <a:endParaRPr lang="sr-Cyrl-RS" sz="200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000" indent="-342000">
              <a:buNone/>
            </a:pPr>
            <a:r>
              <a:rPr lang="ru-RU" sz="2000" b="1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 Хераклитовој ријеци</a:t>
            </a:r>
            <a:r>
              <a:rPr lang="ru-RU" sz="200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Подгорица</a:t>
            </a:r>
            <a:r>
              <a:rPr lang="ru-RU" sz="200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Удружење књижевника Црне Горе, 2008. </a:t>
            </a:r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Избор и </a:t>
            </a:r>
            <a:r>
              <a:rPr lang="ru-RU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превод </a:t>
            </a:r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Слободан Милић</a:t>
            </a:r>
            <a:endParaRPr lang="sr-Latn-R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r-Latn-R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4130" y="281175"/>
            <a:ext cx="6252689" cy="572644"/>
          </a:xfrm>
        </p:spPr>
        <p:txBody>
          <a:bodyPr>
            <a:normAutofit fontScale="90000"/>
          </a:bodyPr>
          <a:lstStyle/>
          <a:p>
            <a:pPr algn="r"/>
            <a:r>
              <a:rPr lang="sr-Cyrl-RS" sz="3600" b="1" i="1" dirty="0" smtClean="0"/>
              <a:t>Још две збирке изабраних песама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9393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F0C238B-4B8A-40A4-A8D3-C76C412E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2000" i="1" dirty="0"/>
              <a:t>У Библиотеци </a:t>
            </a:r>
            <a:r>
              <a:rPr lang="sr-Cyrl-RS" sz="2000" b="1" i="1" dirty="0"/>
              <a:t>Филозофског факултета</a:t>
            </a:r>
            <a:r>
              <a:rPr lang="sr-Cyrl-RS" sz="2000" i="1" dirty="0"/>
              <a:t/>
            </a:r>
            <a:br>
              <a:rPr lang="sr-Cyrl-RS" sz="2000" i="1" dirty="0"/>
            </a:br>
            <a:r>
              <a:rPr lang="sr-Cyrl-RS" sz="2000" i="1" dirty="0"/>
              <a:t>на пољском језику</a:t>
            </a:r>
            <a:endParaRPr lang="sr-Latn-RS" sz="2000" i="1" dirty="0"/>
          </a:p>
        </p:txBody>
      </p:sp>
      <p:pic>
        <p:nvPicPr>
          <p:cNvPr id="5" name="Čuvar mesta za sadržaj 4">
            <a:extLst>
              <a:ext uri="{FF2B5EF4-FFF2-40B4-BE49-F238E27FC236}">
                <a16:creationId xmlns="" xmlns:a16="http://schemas.microsoft.com/office/drawing/2014/main" id="{6B62D37B-9180-4FF9-8F27-068C74512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5" y="1350110"/>
            <a:ext cx="1579676" cy="2595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9681EE70-EA4B-40E3-89C1-7B38CE58F3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55" y="1348328"/>
            <a:ext cx="1832460" cy="2659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BD8A9AAD-E3DB-48C2-AA50-D6B827541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70" y="1350110"/>
            <a:ext cx="1608509" cy="2595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Čuvar mesta za sadržaj 2">
            <a:extLst>
              <a:ext uri="{FF2B5EF4-FFF2-40B4-BE49-F238E27FC236}">
                <a16:creationId xmlns="" xmlns:a16="http://schemas.microsoft.com/office/drawing/2014/main" id="{969E5EEF-559F-4B4A-83A8-75B12AC50669}"/>
              </a:ext>
            </a:extLst>
          </p:cNvPr>
          <p:cNvSpPr txBox="1">
            <a:spLocks/>
          </p:cNvSpPr>
          <p:nvPr/>
        </p:nvSpPr>
        <p:spPr>
          <a:xfrm>
            <a:off x="1059785" y="4098800"/>
            <a:ext cx="7024430" cy="9162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b="1" dirty="0">
                <a:solidFill>
                  <a:schemeClr val="bg1"/>
                </a:solidFill>
              </a:rPr>
              <a:t>S</a:t>
            </a:r>
            <a:r>
              <a:rPr lang="sr-Latn-RS" b="1" dirty="0">
                <a:solidFill>
                  <a:schemeClr val="bg1"/>
                </a:solidFill>
              </a:rPr>
              <a:t>-</a:t>
            </a:r>
            <a:r>
              <a:rPr lang="en-US" b="1" dirty="0">
                <a:solidFill>
                  <a:schemeClr val="bg1"/>
                </a:solidFill>
              </a:rPr>
              <a:t>6096</a:t>
            </a:r>
            <a:r>
              <a:rPr lang="sr-Latn-RS" b="1" dirty="0">
                <a:solidFill>
                  <a:schemeClr val="bg1"/>
                </a:solidFill>
              </a:rPr>
              <a:t> </a:t>
            </a:r>
            <a:r>
              <a:rPr lang="sr-Cyrl-RS" b="1" dirty="0" smtClean="0">
                <a:solidFill>
                  <a:schemeClr val="bg1"/>
                </a:solidFill>
              </a:rPr>
              <a:t>	</a:t>
            </a:r>
            <a:r>
              <a:rPr lang="en-US" b="1" dirty="0" err="1" smtClean="0">
                <a:solidFill>
                  <a:srgbClr val="FF0000"/>
                </a:solidFill>
              </a:rPr>
              <a:t>Wybór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wierszy</a:t>
            </a:r>
            <a:r>
              <a:rPr lang="sr-Cyrl-RS" dirty="0" smtClean="0">
                <a:solidFill>
                  <a:schemeClr val="bg1"/>
                </a:solidFill>
              </a:rPr>
              <a:t>. - </a:t>
            </a:r>
            <a:r>
              <a:rPr lang="pl-PL" dirty="0" smtClean="0">
                <a:solidFill>
                  <a:schemeClr val="bg1"/>
                </a:solidFill>
              </a:rPr>
              <a:t>Warszawa</a:t>
            </a:r>
            <a:r>
              <a:rPr lang="pl-PL" dirty="0" smtClean="0">
                <a:solidFill>
                  <a:schemeClr val="bg1"/>
                </a:solidFill>
              </a:rPr>
              <a:t>: </a:t>
            </a:r>
            <a:r>
              <a:rPr lang="pl-PL" dirty="0">
                <a:solidFill>
                  <a:schemeClr val="bg1"/>
                </a:solidFill>
              </a:rPr>
              <a:t>Państwowy Instytut Wydawniczy, </a:t>
            </a:r>
            <a:r>
              <a:rPr lang="pl-PL" dirty="0" smtClean="0">
                <a:solidFill>
                  <a:schemeClr val="bg1"/>
                </a:solidFill>
              </a:rPr>
              <a:t>1979</a:t>
            </a:r>
            <a:r>
              <a:rPr lang="sr-Cyrl-RS" dirty="0" smtClean="0">
                <a:solidFill>
                  <a:schemeClr val="bg1"/>
                </a:solidFill>
              </a:rPr>
              <a:t>.</a:t>
            </a:r>
            <a:endParaRPr lang="sr-Latn-RS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US" b="1" dirty="0">
                <a:solidFill>
                  <a:schemeClr val="bg1"/>
                </a:solidFill>
              </a:rPr>
              <a:t>Sp</a:t>
            </a:r>
            <a:r>
              <a:rPr lang="sr-Latn-RS" b="1" dirty="0">
                <a:solidFill>
                  <a:schemeClr val="bg1"/>
                </a:solidFill>
              </a:rPr>
              <a:t>-</a:t>
            </a:r>
            <a:r>
              <a:rPr lang="en-US" b="1" dirty="0">
                <a:solidFill>
                  <a:schemeClr val="bg1"/>
                </a:solidFill>
              </a:rPr>
              <a:t>18745</a:t>
            </a:r>
            <a:r>
              <a:rPr lang="sr-Latn-RS" b="1" dirty="0">
                <a:solidFill>
                  <a:schemeClr val="bg1"/>
                </a:solidFill>
              </a:rPr>
              <a:t> </a:t>
            </a:r>
            <a:r>
              <a:rPr lang="sr-Cyrl-RS" b="1" dirty="0" smtClean="0">
                <a:solidFill>
                  <a:schemeClr val="bg1"/>
                </a:solidFill>
              </a:rPr>
              <a:t>	</a:t>
            </a:r>
            <a:r>
              <a:rPr lang="pl-PL" b="1" i="1" dirty="0" smtClean="0">
                <a:solidFill>
                  <a:srgbClr val="FF0000"/>
                </a:solidFill>
              </a:rPr>
              <a:t>Widok </a:t>
            </a:r>
            <a:r>
              <a:rPr lang="pl-PL" b="1" i="1" dirty="0">
                <a:solidFill>
                  <a:srgbClr val="FF0000"/>
                </a:solidFill>
              </a:rPr>
              <a:t>z ziarnkiem piasku : 102 wiersze</a:t>
            </a:r>
            <a:r>
              <a:rPr lang="pl-PL" i="1" dirty="0" smtClean="0">
                <a:solidFill>
                  <a:schemeClr val="bg1"/>
                </a:solidFill>
              </a:rPr>
              <a:t>.</a:t>
            </a:r>
            <a:r>
              <a:rPr lang="sr-Cyrl-RS" i="1" dirty="0" smtClean="0">
                <a:solidFill>
                  <a:schemeClr val="bg1"/>
                </a:solidFill>
              </a:rPr>
              <a:t> -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Poznań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Wydawnictwo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a5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1996</a:t>
            </a:r>
            <a:r>
              <a:rPr lang="sr-Cyrl-RS" dirty="0" smtClean="0">
                <a:solidFill>
                  <a:schemeClr val="bg1"/>
                </a:solidFill>
              </a:rPr>
              <a:t>.</a:t>
            </a:r>
            <a:endParaRPr lang="sr-Cyrl-RS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20187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r-Cyrl-R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pl-PL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Koniec </a:t>
            </a:r>
            <a:r>
              <a:rPr kumimoji="0" lang="pl-PL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początek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sr-Cyrl-R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Poznań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Wydawnictwo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1996</a:t>
            </a:r>
            <a:r>
              <a:rPr kumimoji="0" lang="sr-Cyrl-R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sr-Cyrl-RS" sz="1600" b="1" i="0" u="none" strike="noStrike" kern="1200" cap="none" spc="0" normalizeH="0" baseline="0" noProof="0" dirty="0">
              <a:ln>
                <a:noFill/>
              </a:ln>
              <a:solidFill>
                <a:srgbClr val="202122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641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884297F6-C4D1-4AA0-A94A-81041658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sr-Cyrl-RS" b="1" i="1"/>
              <a:t>Два Бројгелова мајмуна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25823" t="17366" r="28818" b="14382"/>
          <a:stretch>
            <a:fillRect/>
          </a:stretch>
        </p:blipFill>
        <p:spPr bwMode="auto">
          <a:xfrm>
            <a:off x="143555" y="1502815"/>
            <a:ext cx="3970330" cy="336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266590" y="1197405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dirty="0">
                <a:solidFill>
                  <a:srgbClr val="FFC000"/>
                </a:solidFill>
              </a:rPr>
              <a:t>Овако изгледа мој матурски сан:</a:t>
            </a:r>
          </a:p>
          <a:p>
            <a:pPr fontAlgn="base"/>
            <a:r>
              <a:rPr lang="ru-RU" dirty="0">
                <a:solidFill>
                  <a:srgbClr val="FFC000"/>
                </a:solidFill>
              </a:rPr>
              <a:t>у прозору седе два мајмуна привезана ланцем,</a:t>
            </a:r>
          </a:p>
          <a:p>
            <a:pPr fontAlgn="base"/>
            <a:r>
              <a:rPr lang="ru-RU" dirty="0">
                <a:solidFill>
                  <a:srgbClr val="FFC000"/>
                </a:solidFill>
              </a:rPr>
              <a:t>напољу се плави небо</a:t>
            </a:r>
          </a:p>
          <a:p>
            <a:pPr fontAlgn="base"/>
            <a:r>
              <a:rPr lang="ru-RU" dirty="0">
                <a:solidFill>
                  <a:srgbClr val="FFC000"/>
                </a:solidFill>
              </a:rPr>
              <a:t>и купа се море.</a:t>
            </a:r>
          </a:p>
          <a:p>
            <a:pPr fontAlgn="base"/>
            <a:r>
              <a:rPr lang="ru-RU" dirty="0">
                <a:solidFill>
                  <a:srgbClr val="FFC000"/>
                </a:solidFill>
              </a:rPr>
              <a:t> </a:t>
            </a:r>
          </a:p>
          <a:p>
            <a:pPr fontAlgn="base"/>
            <a:r>
              <a:rPr lang="ru-RU" dirty="0">
                <a:solidFill>
                  <a:srgbClr val="FFC000"/>
                </a:solidFill>
              </a:rPr>
              <a:t>Полажем из историје људи</a:t>
            </a:r>
          </a:p>
          <a:p>
            <a:pPr fontAlgn="base"/>
            <a:r>
              <a:rPr lang="ru-RU" dirty="0">
                <a:solidFill>
                  <a:srgbClr val="FFC000"/>
                </a:solidFill>
              </a:rPr>
              <a:t>Муцам и настављам даље.</a:t>
            </a:r>
          </a:p>
          <a:p>
            <a:pPr fontAlgn="base"/>
            <a:r>
              <a:rPr lang="ru-RU" dirty="0">
                <a:solidFill>
                  <a:srgbClr val="FFC000"/>
                </a:solidFill>
              </a:rPr>
              <a:t> </a:t>
            </a:r>
          </a:p>
          <a:p>
            <a:pPr fontAlgn="base"/>
            <a:r>
              <a:rPr lang="ru-RU" dirty="0">
                <a:solidFill>
                  <a:srgbClr val="FFC000"/>
                </a:solidFill>
              </a:rPr>
              <a:t>Мајмун загледан у мене иронично слуша,</a:t>
            </a:r>
          </a:p>
          <a:p>
            <a:pPr fontAlgn="base"/>
            <a:r>
              <a:rPr lang="ru-RU" dirty="0">
                <a:solidFill>
                  <a:srgbClr val="FFC000"/>
                </a:solidFill>
              </a:rPr>
              <a:t>а други тобоже дрема –</a:t>
            </a:r>
          </a:p>
          <a:p>
            <a:pPr fontAlgn="base"/>
            <a:r>
              <a:rPr lang="ru-RU" dirty="0">
                <a:solidFill>
                  <a:srgbClr val="FFC000"/>
                </a:solidFill>
              </a:rPr>
              <a:t>а када после питања настаје ћутање,</a:t>
            </a:r>
          </a:p>
          <a:p>
            <a:pPr fontAlgn="base"/>
            <a:r>
              <a:rPr lang="ru-RU" dirty="0">
                <a:solidFill>
                  <a:srgbClr val="FFC000"/>
                </a:solidFill>
              </a:rPr>
              <a:t>дошаптава ми</a:t>
            </a:r>
          </a:p>
          <a:p>
            <a:pPr fontAlgn="base"/>
            <a:r>
              <a:rPr lang="ru-RU" dirty="0">
                <a:solidFill>
                  <a:srgbClr val="FFC000"/>
                </a:solidFill>
              </a:rPr>
              <a:t>тихим звецкањем ланца.</a:t>
            </a:r>
          </a:p>
        </p:txBody>
      </p:sp>
    </p:spTree>
    <p:extLst>
      <p:ext uri="{BB962C8B-B14F-4D97-AF65-F5344CB8AC3E}">
        <p14:creationId xmlns="" xmlns:p14="http://schemas.microsoft.com/office/powerpoint/2010/main" val="183947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Цртице из биографије</a:t>
            </a:r>
            <a:endParaRPr lang="en-US" dirty="0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448965" y="1350109"/>
            <a:ext cx="4581150" cy="3512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>
              <a:buNone/>
              <a:defRPr/>
            </a:pPr>
            <a:endParaRPr lang="sr-Cyrl-RS" sz="4800" dirty="0" smtClean="0"/>
          </a:p>
          <a:p>
            <a:pPr>
              <a:buNone/>
              <a:defRPr/>
            </a:pPr>
            <a:r>
              <a:rPr lang="sr-Cyrl-RS" sz="4800" dirty="0" smtClean="0"/>
              <a:t>Рођена је </a:t>
            </a:r>
            <a:r>
              <a:rPr lang="sr-Cyrl-RS" sz="4800" dirty="0" smtClean="0">
                <a:solidFill>
                  <a:srgbClr val="FF0000"/>
                </a:solidFill>
              </a:rPr>
              <a:t>2. јула 1923</a:t>
            </a:r>
            <a:r>
              <a:rPr lang="sr-Cyrl-RS" sz="4800" dirty="0" smtClean="0"/>
              <a:t>. године у Бнину (Пољска). </a:t>
            </a:r>
          </a:p>
          <a:p>
            <a:pPr>
              <a:buNone/>
              <a:defRPr/>
            </a:pPr>
            <a:endParaRPr lang="sr-Cyrl-RS" sz="4800" dirty="0" smtClean="0"/>
          </a:p>
          <a:p>
            <a:pPr>
              <a:buNone/>
              <a:defRPr/>
            </a:pPr>
            <a:r>
              <a:rPr lang="sr-Cyrl-RS" sz="4800" dirty="0" smtClean="0"/>
              <a:t>Запослила се </a:t>
            </a:r>
            <a:r>
              <a:rPr lang="sr-Cyrl-RS" sz="4800" dirty="0" smtClean="0">
                <a:solidFill>
                  <a:srgbClr val="FF0000"/>
                </a:solidFill>
              </a:rPr>
              <a:t>на железници </a:t>
            </a:r>
            <a:r>
              <a:rPr lang="sr-Cyrl-RS" sz="4800" dirty="0" smtClean="0"/>
              <a:t>у Кракову  (са 16 година) </a:t>
            </a:r>
            <a:r>
              <a:rPr lang="sr-Cyrl-RS" sz="4800" dirty="0"/>
              <a:t>кад је почео 2. светски рат (1939). </a:t>
            </a:r>
            <a:endParaRPr lang="sr-Cyrl-RS" sz="4800" dirty="0" smtClean="0"/>
          </a:p>
          <a:p>
            <a:pPr>
              <a:buNone/>
              <a:defRPr/>
            </a:pPr>
            <a:endParaRPr lang="sr-Cyrl-RS" sz="4800" dirty="0"/>
          </a:p>
          <a:p>
            <a:pPr>
              <a:buNone/>
              <a:defRPr/>
            </a:pPr>
            <a:r>
              <a:rPr lang="sr-Cyrl-RS" sz="4800" dirty="0" smtClean="0"/>
              <a:t>После рата уписује </a:t>
            </a:r>
            <a:r>
              <a:rPr lang="sr-Cyrl-RS" sz="4800" dirty="0" smtClean="0">
                <a:solidFill>
                  <a:srgbClr val="FF0000"/>
                </a:solidFill>
              </a:rPr>
              <a:t>Пољску </a:t>
            </a:r>
            <a:r>
              <a:rPr lang="sr-Cyrl-RS" sz="4800" dirty="0">
                <a:solidFill>
                  <a:srgbClr val="FF0000"/>
                </a:solidFill>
              </a:rPr>
              <a:t>књижевност </a:t>
            </a:r>
            <a:r>
              <a:rPr lang="sr-Cyrl-RS" sz="4800" dirty="0"/>
              <a:t>на Јагелонском универзитету у </a:t>
            </a:r>
            <a:r>
              <a:rPr lang="sr-Cyrl-RS" sz="4800" dirty="0" smtClean="0"/>
              <a:t>Кракову, убрзо се пребацује на </a:t>
            </a:r>
            <a:r>
              <a:rPr lang="sr-Cyrl-RS" sz="4800" dirty="0"/>
              <a:t>смер </a:t>
            </a:r>
            <a:r>
              <a:rPr lang="sr-Cyrl-RS" sz="4800" dirty="0" smtClean="0">
                <a:solidFill>
                  <a:srgbClr val="FF0000"/>
                </a:solidFill>
              </a:rPr>
              <a:t>Социологија</a:t>
            </a:r>
            <a:r>
              <a:rPr lang="sr-Cyrl-RS" sz="4800" dirty="0" smtClean="0"/>
              <a:t>.  Након неколико година напушта студије. </a:t>
            </a:r>
          </a:p>
          <a:p>
            <a:pPr>
              <a:buNone/>
              <a:defRPr/>
            </a:pPr>
            <a:endParaRPr lang="ru-RU" sz="4800" dirty="0" smtClean="0"/>
          </a:p>
          <a:p>
            <a:pPr>
              <a:spcAft>
                <a:spcPts val="0"/>
              </a:spcAft>
              <a:buNone/>
            </a:pPr>
            <a:r>
              <a:rPr lang="sr-Cyrl-RS" sz="4800" dirty="0" smtClean="0"/>
              <a:t>Учланила се у </a:t>
            </a:r>
            <a:r>
              <a:rPr lang="sr-Cyrl-RS" sz="4800" dirty="0" smtClean="0">
                <a:solidFill>
                  <a:srgbClr val="FF0000"/>
                </a:solidFill>
              </a:rPr>
              <a:t>Комунистичку партију </a:t>
            </a:r>
            <a:r>
              <a:rPr lang="sr-Cyrl-RS" sz="4800" dirty="0" smtClean="0"/>
              <a:t>(1949) и у </a:t>
            </a:r>
            <a:r>
              <a:rPr lang="sr-Cyrl-RS" sz="4800" dirty="0"/>
              <a:t>следеће 2 збирке  </a:t>
            </a:r>
            <a:r>
              <a:rPr lang="sr-Cyrl-RS" sz="4800" dirty="0">
                <a:solidFill>
                  <a:srgbClr val="C39C55"/>
                </a:solidFill>
              </a:rPr>
              <a:t>(</a:t>
            </a:r>
            <a:r>
              <a:rPr lang="sr-Cyrl-RS" sz="4800" b="1" i="1" dirty="0">
                <a:solidFill>
                  <a:srgbClr val="C39C55"/>
                </a:solidFill>
              </a:rPr>
              <a:t>Зато живимо</a:t>
            </a:r>
            <a:r>
              <a:rPr lang="sr-Cyrl-RS" sz="4800" dirty="0">
                <a:solidFill>
                  <a:srgbClr val="C39C55"/>
                </a:solidFill>
              </a:rPr>
              <a:t>, 1952; </a:t>
            </a:r>
            <a:r>
              <a:rPr lang="sr-Cyrl-RS" sz="4800" b="1" i="1" dirty="0">
                <a:solidFill>
                  <a:srgbClr val="C39C55"/>
                </a:solidFill>
              </a:rPr>
              <a:t>Питања постављана себи</a:t>
            </a:r>
            <a:r>
              <a:rPr lang="sr-Cyrl-RS" sz="4800" dirty="0">
                <a:solidFill>
                  <a:srgbClr val="C39C55"/>
                </a:solidFill>
              </a:rPr>
              <a:t>, 1954</a:t>
            </a:r>
            <a:r>
              <a:rPr lang="sr-Cyrl-RS" sz="4800" dirty="0"/>
              <a:t>) </a:t>
            </a:r>
            <a:r>
              <a:rPr lang="sr-Cyrl-RS" sz="4800" dirty="0" smtClean="0"/>
              <a:t>написала </a:t>
            </a:r>
            <a:r>
              <a:rPr lang="sr-Cyrl-RS" sz="4800" dirty="0"/>
              <a:t>песме посвећене Лењину и </a:t>
            </a:r>
            <a:r>
              <a:rPr lang="sr-Cyrl-RS" sz="4800" dirty="0" smtClean="0"/>
              <a:t>Стаљину. То јој је омогућило да се запосли у редакцији часописа </a:t>
            </a:r>
            <a:r>
              <a:rPr lang="sr-Cyrl-RS" sz="4800" i="1" dirty="0" smtClean="0"/>
              <a:t>Књижевни живот</a:t>
            </a:r>
            <a:r>
              <a:rPr lang="sr-Cyrl-RS" sz="4800" dirty="0" smtClean="0"/>
              <a:t>. </a:t>
            </a:r>
          </a:p>
          <a:p>
            <a:pPr>
              <a:spcAft>
                <a:spcPts val="0"/>
              </a:spcAft>
              <a:buNone/>
            </a:pPr>
            <a:endParaRPr lang="sr-Cyrl-RS" sz="4800" dirty="0" smtClean="0"/>
          </a:p>
          <a:p>
            <a:pPr>
              <a:buNone/>
            </a:pPr>
            <a:r>
              <a:rPr lang="sr-Cyrl-RS" sz="4800" dirty="0" smtClean="0"/>
              <a:t>Радила је као </a:t>
            </a:r>
            <a:r>
              <a:rPr lang="sr-Cyrl-RS" sz="4800" dirty="0" smtClean="0">
                <a:solidFill>
                  <a:srgbClr val="FF0000"/>
                </a:solidFill>
              </a:rPr>
              <a:t>секретар, </a:t>
            </a:r>
            <a:r>
              <a:rPr lang="sr-Cyrl-RS" sz="4800" dirty="0" smtClean="0"/>
              <a:t>к</a:t>
            </a:r>
            <a:r>
              <a:rPr lang="sr-Cyrl-RS" sz="4800" dirty="0" smtClean="0">
                <a:ea typeface="Calibri"/>
                <a:cs typeface="Times New Roman"/>
              </a:rPr>
              <a:t>асније постаје </a:t>
            </a:r>
            <a:r>
              <a:rPr lang="sr-Cyrl-RS" sz="4800" dirty="0" smtClean="0">
                <a:solidFill>
                  <a:srgbClr val="FF0000"/>
                </a:solidFill>
                <a:ea typeface="Calibri"/>
                <a:cs typeface="Times New Roman"/>
              </a:rPr>
              <a:t>уредник за рубрику посвећену поезији</a:t>
            </a:r>
            <a:r>
              <a:rPr lang="sr-Cyrl-RS" sz="4800" dirty="0" smtClean="0">
                <a:ea typeface="Calibri"/>
                <a:cs typeface="Times New Roman"/>
              </a:rPr>
              <a:t>. Од 1960. одговарала је младим писцима у име часописа. Избор њених фељтона објављен је у књизи </a:t>
            </a:r>
            <a:r>
              <a:rPr lang="sr-Cyrl-RS" sz="4800" b="1" i="1" dirty="0" smtClean="0">
                <a:solidFill>
                  <a:srgbClr val="C39C55"/>
                </a:solidFill>
                <a:ea typeface="Calibri"/>
                <a:cs typeface="Times New Roman"/>
              </a:rPr>
              <a:t>Књижевна пошта, или како постати (или не постати) писац </a:t>
            </a:r>
            <a:r>
              <a:rPr lang="sr-Cyrl-RS" sz="4800" dirty="0" smtClean="0">
                <a:ea typeface="Calibri"/>
                <a:cs typeface="Times New Roman"/>
              </a:rPr>
              <a:t>(2000) </a:t>
            </a:r>
            <a:r>
              <a:rPr lang="sr-Cyrl-RS" sz="4800" i="1" dirty="0" smtClean="0">
                <a:ea typeface="Calibri"/>
                <a:cs typeface="Times New Roman"/>
              </a:rPr>
              <a:t>.</a:t>
            </a:r>
            <a:endParaRPr lang="sr-Cyrl-RS" sz="4800" dirty="0" smtClean="0"/>
          </a:p>
          <a:p>
            <a:pPr>
              <a:spcAft>
                <a:spcPts val="0"/>
              </a:spcAft>
              <a:buNone/>
            </a:pPr>
            <a:endParaRPr lang="sr-Cyrl-RS" sz="4800" dirty="0" smtClean="0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 l="23251" t="26016" r="51615" b="19795"/>
          <a:stretch>
            <a:fillRect/>
          </a:stretch>
        </p:blipFill>
        <p:spPr bwMode="auto">
          <a:xfrm>
            <a:off x="5488230" y="1350110"/>
            <a:ext cx="2901395" cy="3512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10"/>
            <a:ext cx="4733853" cy="379339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r-Cyrl-RS" sz="1200" dirty="0" smtClean="0"/>
              <a:t>Збиркама песама (</a:t>
            </a:r>
            <a:r>
              <a:rPr lang="sr-Cyrl-RS" sz="1200" b="1" i="1" dirty="0" smtClean="0">
                <a:solidFill>
                  <a:srgbClr val="C39C55"/>
                </a:solidFill>
              </a:rPr>
              <a:t>Дозивање Јетија </a:t>
            </a:r>
            <a:r>
              <a:rPr lang="en-US" sz="1200" b="1" dirty="0">
                <a:solidFill>
                  <a:srgbClr val="C39C55"/>
                </a:solidFill>
              </a:rPr>
              <a:t>1957</a:t>
            </a:r>
            <a:r>
              <a:rPr lang="sr-Cyrl-RS" sz="1200" b="1" dirty="0">
                <a:solidFill>
                  <a:srgbClr val="C39C55"/>
                </a:solidFill>
              </a:rPr>
              <a:t>; </a:t>
            </a:r>
            <a:r>
              <a:rPr lang="sr-Cyrl-RS" sz="1200" b="1" i="1" dirty="0" smtClean="0">
                <a:solidFill>
                  <a:srgbClr val="C39C55"/>
                </a:solidFill>
              </a:rPr>
              <a:t>Со </a:t>
            </a:r>
            <a:r>
              <a:rPr lang="en-US" sz="1200" b="1" dirty="0">
                <a:solidFill>
                  <a:srgbClr val="C39C55"/>
                </a:solidFill>
              </a:rPr>
              <a:t>1963</a:t>
            </a:r>
            <a:r>
              <a:rPr lang="sr-Cyrl-RS" sz="1200" b="1" dirty="0">
                <a:solidFill>
                  <a:srgbClr val="C39C55"/>
                </a:solidFill>
              </a:rPr>
              <a:t>; </a:t>
            </a:r>
            <a:r>
              <a:rPr lang="sr-Cyrl-RS" sz="1200" b="1" i="1" dirty="0">
                <a:solidFill>
                  <a:srgbClr val="C39C55"/>
                </a:solidFill>
              </a:rPr>
              <a:t>Да умреш од смеха </a:t>
            </a:r>
            <a:r>
              <a:rPr lang="en-US" sz="1200" b="1" dirty="0">
                <a:solidFill>
                  <a:srgbClr val="C39C55"/>
                </a:solidFill>
              </a:rPr>
              <a:t>1966</a:t>
            </a:r>
            <a:r>
              <a:rPr lang="sr-Cyrl-RS" sz="1200" dirty="0" smtClean="0"/>
              <a:t>) скреће пажњу </a:t>
            </a:r>
            <a:r>
              <a:rPr lang="sr-Cyrl-RS" sz="1200" dirty="0"/>
              <a:t>критике на </a:t>
            </a:r>
            <a:r>
              <a:rPr lang="sr-Cyrl-RS" sz="1200" dirty="0" smtClean="0"/>
              <a:t>себе. Добија </a:t>
            </a:r>
            <a:r>
              <a:rPr lang="sr-Cyrl-RS" sz="1200" dirty="0" smtClean="0"/>
              <a:t>бројне награде</a:t>
            </a:r>
            <a:r>
              <a:rPr lang="sr-Cyrl-RS" sz="1200" dirty="0" smtClean="0"/>
              <a:t>.  Тиражи </a:t>
            </a:r>
            <a:r>
              <a:rPr lang="sr-Cyrl-RS" sz="1200" dirty="0"/>
              <a:t>њених књига су толико порасли да је </a:t>
            </a:r>
            <a:r>
              <a:rPr lang="sr-Cyrl-RS" sz="1200" dirty="0">
                <a:solidFill>
                  <a:srgbClr val="FF0000"/>
                </a:solidFill>
              </a:rPr>
              <a:t>почела да живи од својих песама.</a:t>
            </a:r>
            <a:r>
              <a:rPr lang="sr-Cyrl-RS" sz="1200" dirty="0"/>
              <a:t> </a:t>
            </a:r>
            <a:endParaRPr lang="sr-Cyrl-RS" sz="1200" dirty="0" smtClean="0"/>
          </a:p>
          <a:p>
            <a:pPr>
              <a:buNone/>
            </a:pPr>
            <a:endParaRPr lang="sr-Latn-RS" sz="1200" dirty="0"/>
          </a:p>
          <a:p>
            <a:pPr>
              <a:buNone/>
            </a:pPr>
            <a:r>
              <a:rPr lang="sr-Cyrl-RS" sz="1200" dirty="0" smtClean="0">
                <a:solidFill>
                  <a:srgbClr val="FF0000"/>
                </a:solidFill>
              </a:rPr>
              <a:t>Враћа партијску књижицу </a:t>
            </a:r>
            <a:r>
              <a:rPr lang="sr-Cyrl-RS" sz="1200" dirty="0" smtClean="0"/>
              <a:t>(1966)  и добија </a:t>
            </a:r>
            <a:r>
              <a:rPr lang="sr-Cyrl-RS" sz="1200" dirty="0"/>
              <a:t>отказ на </a:t>
            </a:r>
            <a:r>
              <a:rPr lang="sr-Cyrl-RS" sz="1200" dirty="0" smtClean="0"/>
              <a:t>послу.</a:t>
            </a:r>
            <a:r>
              <a:rPr lang="sr-Cyrl-RS" sz="1200" dirty="0"/>
              <a:t> </a:t>
            </a:r>
            <a:r>
              <a:rPr lang="sr-Cyrl-RS" sz="1200" dirty="0" smtClean="0"/>
              <a:t>(Објављивала је </a:t>
            </a:r>
            <a:r>
              <a:rPr lang="sr-Cyrl-RS" sz="1200" dirty="0"/>
              <a:t>фељтоне у свом матичном часопису све док се </a:t>
            </a:r>
            <a:r>
              <a:rPr lang="sr-Cyrl-RS" sz="1200" dirty="0" smtClean="0"/>
              <a:t>он није </a:t>
            </a:r>
            <a:r>
              <a:rPr lang="sr-Cyrl-RS" sz="1200" dirty="0"/>
              <a:t>угасио 1990. године</a:t>
            </a:r>
            <a:r>
              <a:rPr lang="sr-Cyrl-RS" sz="1200" dirty="0" smtClean="0"/>
              <a:t>.)</a:t>
            </a:r>
          </a:p>
          <a:p>
            <a:pPr>
              <a:buNone/>
            </a:pPr>
            <a:endParaRPr lang="sr-Cyrl-RS" sz="1200" dirty="0"/>
          </a:p>
          <a:p>
            <a:pPr>
              <a:buNone/>
            </a:pPr>
            <a:r>
              <a:rPr lang="sr-Cyrl-RS" sz="1200" dirty="0" smtClean="0"/>
              <a:t>Правила </a:t>
            </a:r>
            <a:r>
              <a:rPr lang="sr-Cyrl-RS" sz="1200" dirty="0"/>
              <a:t>је </a:t>
            </a:r>
            <a:r>
              <a:rPr lang="sr-Cyrl-RS" sz="1200" b="1" dirty="0">
                <a:solidFill>
                  <a:srgbClr val="C39C55"/>
                </a:solidFill>
              </a:rPr>
              <a:t>колаже</a:t>
            </a:r>
            <a:r>
              <a:rPr lang="sr-Cyrl-RS" sz="1200" dirty="0"/>
              <a:t> које је слала пријатељима у виду дописница и честитки. Израђивала их је редовно око 40 година. Неколико </a:t>
            </a:r>
            <a:r>
              <a:rPr lang="sr-Cyrl-RS" sz="1200" dirty="0" smtClean="0"/>
              <a:t>хиљада, </a:t>
            </a:r>
            <a:r>
              <a:rPr lang="sr-Cyrl-RS" sz="1200" dirty="0"/>
              <a:t>а можда и десетина </a:t>
            </a:r>
            <a:r>
              <a:rPr lang="sr-Cyrl-RS" sz="1200" dirty="0" smtClean="0"/>
              <a:t>хиљада, </a:t>
            </a:r>
            <a:r>
              <a:rPr lang="sr-Cyrl-RS" sz="1200" dirty="0"/>
              <a:t>њених колажа </a:t>
            </a:r>
            <a:r>
              <a:rPr lang="sr-Cyrl-RS" sz="1200" dirty="0" smtClean="0"/>
              <a:t>расуто је негде </a:t>
            </a:r>
            <a:r>
              <a:rPr lang="sr-Cyrl-RS" sz="1200" dirty="0"/>
              <a:t>по свету</a:t>
            </a:r>
            <a:r>
              <a:rPr lang="sr-Cyrl-RS" sz="1200" dirty="0" smtClean="0"/>
              <a:t>.</a:t>
            </a:r>
          </a:p>
          <a:p>
            <a:pPr>
              <a:buNone/>
            </a:pPr>
            <a:endParaRPr lang="sr-Cyrl-RS" sz="1200" dirty="0" smtClean="0"/>
          </a:p>
          <a:p>
            <a:pPr>
              <a:buNone/>
            </a:pPr>
            <a:r>
              <a:rPr lang="sr-Cyrl-RS" sz="1200" dirty="0" smtClean="0"/>
              <a:t>Добила је </a:t>
            </a:r>
            <a:r>
              <a:rPr lang="ru-RU" sz="1200" dirty="0" smtClean="0">
                <a:solidFill>
                  <a:srgbClr val="FF0000"/>
                </a:solidFill>
              </a:rPr>
              <a:t>почасни докторат Универзитета Адама Мицкијевича</a:t>
            </a:r>
            <a:r>
              <a:rPr lang="ru-RU" sz="1200" dirty="0" smtClean="0"/>
              <a:t> у Познању (1995), као и многе друге награде (Гетеову 1991, Хердерову 1995). Између осталог, постаће </a:t>
            </a:r>
            <a:r>
              <a:rPr lang="ru-RU" sz="1200" dirty="0" smtClean="0">
                <a:solidFill>
                  <a:srgbClr val="FF0000"/>
                </a:solidFill>
              </a:rPr>
              <a:t>почасни члан Америчке књижевне академије </a:t>
            </a:r>
            <a:r>
              <a:rPr lang="ru-RU" sz="1200" dirty="0" smtClean="0"/>
              <a:t>(2001).</a:t>
            </a:r>
            <a:endParaRPr lang="sr-Cyrl-RS" sz="1200" dirty="0" smtClean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58864" t="32750" r="23498" b="20191"/>
          <a:stretch>
            <a:fillRect/>
          </a:stretch>
        </p:blipFill>
        <p:spPr bwMode="auto">
          <a:xfrm>
            <a:off x="5946345" y="1350110"/>
            <a:ext cx="2224420" cy="3337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i="1" dirty="0" smtClean="0"/>
              <a:t>Необавезна лектира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5770" y="1350110"/>
            <a:ext cx="4886560" cy="379339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sr-Cyrl-RS" sz="3000" dirty="0" smtClean="0">
                <a:ea typeface="Calibri"/>
                <a:cs typeface="Times New Roman"/>
              </a:rPr>
              <a:t>Радећи у часопису </a:t>
            </a:r>
            <a:r>
              <a:rPr lang="sr-Cyrl-RS" sz="3000" i="1" dirty="0" smtClean="0">
                <a:solidFill>
                  <a:srgbClr val="FF0000"/>
                </a:solidFill>
                <a:ea typeface="Calibri"/>
                <a:cs typeface="Times New Roman"/>
              </a:rPr>
              <a:t>Књижевни живот</a:t>
            </a:r>
            <a:r>
              <a:rPr lang="sr-Cyrl-RS" sz="3000" dirty="0" smtClean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sr-Cyrl-RS" sz="3000" dirty="0" smtClean="0">
                <a:ea typeface="Calibri"/>
                <a:cs typeface="Times New Roman"/>
              </a:rPr>
              <a:t>и касније у </a:t>
            </a:r>
            <a:r>
              <a:rPr lang="sr-Cyrl-RS" sz="3000" i="1" dirty="0" smtClean="0">
                <a:solidFill>
                  <a:srgbClr val="FF0000"/>
                </a:solidFill>
                <a:ea typeface="Calibri"/>
                <a:cs typeface="Times New Roman"/>
              </a:rPr>
              <a:t>Газети Виборшчој</a:t>
            </a:r>
            <a:r>
              <a:rPr lang="sr-Cyrl-RS" sz="3000" dirty="0" smtClean="0">
                <a:ea typeface="Calibri"/>
                <a:cs typeface="Times New Roman"/>
              </a:rPr>
              <a:t>, била је задужена да приказује </a:t>
            </a:r>
            <a:r>
              <a:rPr lang="sr-Cyrl-RS" sz="3000" dirty="0" smtClean="0">
                <a:solidFill>
                  <a:srgbClr val="C39C55"/>
                </a:solidFill>
                <a:ea typeface="Calibri"/>
                <a:cs typeface="Times New Roman"/>
              </a:rPr>
              <a:t>књиге пољских издавача</a:t>
            </a:r>
            <a:r>
              <a:rPr lang="sr-Cyrl-RS" sz="3000" dirty="0" smtClean="0">
                <a:ea typeface="Calibri"/>
                <a:cs typeface="Times New Roman"/>
              </a:rPr>
              <a:t> у периоду од </a:t>
            </a:r>
            <a:r>
              <a:rPr lang="sr-Cyrl-RS" sz="3000" dirty="0" smtClean="0">
                <a:solidFill>
                  <a:srgbClr val="FF0000"/>
                </a:solidFill>
                <a:ea typeface="Calibri"/>
                <a:cs typeface="Times New Roman"/>
              </a:rPr>
              <a:t>1972. </a:t>
            </a:r>
            <a:r>
              <a:rPr lang="sr-Cyrl-RS" sz="3000" dirty="0" smtClean="0">
                <a:ea typeface="Calibri"/>
                <a:cs typeface="Times New Roman"/>
              </a:rPr>
              <a:t>до</a:t>
            </a:r>
            <a:r>
              <a:rPr lang="sr-Cyrl-RS" sz="3000" dirty="0" smtClean="0">
                <a:solidFill>
                  <a:srgbClr val="FF0000"/>
                </a:solidFill>
                <a:ea typeface="Calibri"/>
                <a:cs typeface="Times New Roman"/>
              </a:rPr>
              <a:t> 2004</a:t>
            </a:r>
            <a:r>
              <a:rPr lang="sr-Cyrl-RS" sz="3000" dirty="0" smtClean="0">
                <a:ea typeface="Calibri"/>
                <a:cs typeface="Times New Roman"/>
              </a:rPr>
              <a:t>. Тако су настала </a:t>
            </a:r>
            <a:r>
              <a:rPr lang="sr-Cyrl-RS" sz="3000" dirty="0" smtClean="0">
                <a:solidFill>
                  <a:srgbClr val="C39C55"/>
                </a:solidFill>
                <a:ea typeface="Calibri"/>
                <a:cs typeface="Times New Roman"/>
              </a:rPr>
              <a:t>4 тома </a:t>
            </a:r>
            <a:r>
              <a:rPr lang="sr-Cyrl-RS" sz="3000" i="1" dirty="0" smtClean="0">
                <a:solidFill>
                  <a:srgbClr val="C39C55"/>
                </a:solidFill>
                <a:ea typeface="Calibri"/>
                <a:cs typeface="Times New Roman"/>
              </a:rPr>
              <a:t>Лектире</a:t>
            </a:r>
            <a:r>
              <a:rPr lang="sr-Cyrl-RS" sz="3000" i="1" dirty="0" smtClean="0">
                <a:ea typeface="Calibri"/>
                <a:cs typeface="Times New Roman"/>
              </a:rPr>
              <a:t>. У</a:t>
            </a:r>
            <a:r>
              <a:rPr lang="sr-Cyrl-RS" sz="3000" dirty="0" smtClean="0">
                <a:ea typeface="Calibri"/>
                <a:cs typeface="Times New Roman"/>
              </a:rPr>
              <a:t> Пољској су имале већи тираж него њене песме. </a:t>
            </a:r>
          </a:p>
          <a:p>
            <a:pPr>
              <a:buNone/>
            </a:pPr>
            <a:endParaRPr lang="sr-Cyrl-RS" dirty="0" smtClean="0"/>
          </a:p>
          <a:p>
            <a:pPr lvl="2">
              <a:buNone/>
            </a:pPr>
            <a:r>
              <a:rPr lang="sr-Cyrl-RS" sz="3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„Може се рећи да је свако живо биће илустрација властитог садржаја. Док је сав наш видљиви свет ликовни свет неког неартикулисаног текста.“</a:t>
            </a:r>
            <a:endParaRPr lang="en-US" sz="34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sr-Cyrl-RS" dirty="0" smtClean="0"/>
          </a:p>
          <a:p>
            <a:pPr>
              <a:buNone/>
            </a:pPr>
            <a:endParaRPr lang="sr-Cyrl-RS" dirty="0" smtClean="0"/>
          </a:p>
          <a:p>
            <a:pPr>
              <a:buNone/>
            </a:pPr>
            <a:r>
              <a:rPr lang="sr-Cyrl-RS" sz="3000" dirty="0" smtClean="0"/>
              <a:t>Из приказа књиге </a:t>
            </a:r>
            <a:r>
              <a:rPr lang="sr-Cyrl-RS" sz="3000" i="1" dirty="0" smtClean="0"/>
              <a:t>Водич кроз оперу</a:t>
            </a:r>
            <a:r>
              <a:rPr lang="sr-Cyrl-RS" sz="3000" dirty="0" smtClean="0"/>
              <a:t>:</a:t>
            </a:r>
          </a:p>
          <a:p>
            <a:pPr>
              <a:buNone/>
            </a:pPr>
            <a:endParaRPr lang="sr-Cyrl-RS" dirty="0" smtClean="0"/>
          </a:p>
          <a:p>
            <a:pPr lvl="2">
              <a:buNone/>
            </a:pPr>
            <a:r>
              <a:rPr lang="sr-Cyrl-RS" sz="3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„...Сопран је дужан да буде ћерка баса, жена баритона и љубавница тенора. Љубавник баритон је реткост, боље да потражи неки мецосопран. Мецосопрани нека буду опрезни са тенорима. Басове, осим очева, по правилу певају кардинали, паклене силе, затворски функционери и један директор душевне болнице...“</a:t>
            </a:r>
            <a:endParaRPr lang="en-US" sz="34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028" name="Picture 4" descr="ВИСЛАВА ШИМБОРСКА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670" y="1808225"/>
            <a:ext cx="2466975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="" xmlns:a16="http://schemas.microsoft.com/office/drawing/2014/main" id="{3FF2D82B-EC50-4B00-AF8F-3CB2EA3CE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sr-Cyrl-RS" sz="1600" dirty="0" smtClean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buNone/>
            </a:pPr>
            <a:r>
              <a:rPr lang="sr-Cyrl-RS" sz="1600" dirty="0" smtClean="0">
                <a:solidFill>
                  <a:srgbClr val="FF0000"/>
                </a:solidFill>
                <a:ea typeface="Calibri"/>
                <a:cs typeface="Times New Roman"/>
              </a:rPr>
              <a:t>Код нас два издања:</a:t>
            </a:r>
          </a:p>
          <a:p>
            <a:pPr>
              <a:buNone/>
            </a:pPr>
            <a:r>
              <a:rPr lang="sr-Cyrl-RS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Необавезна </a:t>
            </a:r>
            <a:r>
              <a:rPr lang="sr-Cyrl-RS" sz="2400" b="1" i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лектира</a:t>
            </a:r>
            <a:r>
              <a:rPr lang="sr-Cyrl-RS" sz="2400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. </a:t>
            </a:r>
            <a:endParaRPr lang="sr-Cyrl-RS" sz="2400" dirty="0" smtClean="0">
              <a:solidFill>
                <a:schemeClr val="tx2">
                  <a:lumMod val="60000"/>
                  <a:lumOff val="40000"/>
                </a:schemeClr>
              </a:solidFill>
              <a:cs typeface="Times New Roman"/>
            </a:endParaRPr>
          </a:p>
          <a:p>
            <a:pPr>
              <a:buNone/>
            </a:pPr>
            <a:r>
              <a:rPr lang="sr-Cyrl-R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Београд: Просвета, 2006.</a:t>
            </a:r>
          </a:p>
          <a:p>
            <a:pPr>
              <a:buNone/>
            </a:pPr>
            <a:endParaRPr lang="sr-Cyrl-RS" sz="2400" dirty="0" smtClean="0">
              <a:solidFill>
                <a:schemeClr val="tx2">
                  <a:lumMod val="60000"/>
                  <a:lumOff val="40000"/>
                </a:schemeClr>
              </a:solidFill>
              <a:cs typeface="Times New Roman"/>
            </a:endParaRPr>
          </a:p>
          <a:p>
            <a:pPr lvl="1">
              <a:buNone/>
            </a:pPr>
            <a:r>
              <a:rPr lang="sr-Cyrl-RS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Необавезна лектира</a:t>
            </a:r>
            <a:r>
              <a:rPr lang="sr-Cyrl-R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. </a:t>
            </a:r>
          </a:p>
          <a:p>
            <a:pPr lvl="1">
              <a:buNone/>
            </a:pPr>
            <a:r>
              <a:rPr lang="sr-Cyrl-R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Нови </a:t>
            </a:r>
            <a:r>
              <a:rPr lang="sr-Cyrl-RS" sz="2400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/>
              </a:rPr>
              <a:t>Сад: Прометеј, 2019.</a:t>
            </a:r>
            <a:endParaRPr lang="sr-Latn-R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 descr="E:\!!! 13 04 2023\Šimborska\t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280" y="2419045"/>
            <a:ext cx="1516397" cy="2349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E:\!!! 13 04 2023\Šimborska\просвет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295" y="1960930"/>
            <a:ext cx="1679755" cy="2361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9811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b="1" i="1" dirty="0"/>
              <a:t>Ништа поклоњено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2">
            <a:normAutofit fontScale="25000" lnSpcReduction="20000"/>
          </a:bodyPr>
          <a:lstStyle/>
          <a:p>
            <a:pPr>
              <a:buNone/>
            </a:pPr>
            <a:r>
              <a:rPr lang="sr-Cyrl-RS" sz="5600" b="1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Ништа поклоњено, све позајмљено.</a:t>
            </a:r>
          </a:p>
          <a:p>
            <a:pPr>
              <a:buNone/>
            </a:pPr>
            <a:r>
              <a:rPr lang="sr-Cyrl-RS" sz="5600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Тонем у дуговима до гуше.</a:t>
            </a:r>
          </a:p>
          <a:p>
            <a:pPr>
              <a:buNone/>
            </a:pPr>
            <a:r>
              <a:rPr lang="sr-Cyrl-RS" sz="5600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Бићу приморана да собом платим за себе, </a:t>
            </a:r>
          </a:p>
          <a:p>
            <a:pPr>
              <a:buNone/>
            </a:pPr>
            <a:r>
              <a:rPr lang="sr-Cyrl-RS" sz="5600" b="1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Да живот дам </a:t>
            </a:r>
            <a:r>
              <a:rPr lang="sr-Cyrl-RS" sz="5600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за живот.</a:t>
            </a:r>
          </a:p>
          <a:p>
            <a:pPr>
              <a:buNone/>
            </a:pPr>
            <a:endParaRPr lang="sr-Cyrl-RS" sz="5600" dirty="0">
              <a:solidFill>
                <a:srgbClr val="FFC000"/>
              </a:solidFill>
              <a:effectLst>
                <a:outerShdw sx="1000" sy="1000" algn="ctr" rotWithShape="0">
                  <a:srgbClr val="000000"/>
                </a:outerShdw>
              </a:effectLst>
            </a:endParaRPr>
          </a:p>
          <a:p>
            <a:pPr>
              <a:buNone/>
            </a:pPr>
            <a:r>
              <a:rPr lang="sr-Cyrl-RS" sz="5600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Тако је то већ сређено, да је срце за повратак,</a:t>
            </a:r>
          </a:p>
          <a:p>
            <a:pPr>
              <a:buNone/>
            </a:pPr>
            <a:r>
              <a:rPr lang="sr-Cyrl-RS" sz="5600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и јетра за повратак, и сваки прст понаособ.</a:t>
            </a:r>
          </a:p>
          <a:p>
            <a:pPr>
              <a:buNone/>
            </a:pPr>
            <a:r>
              <a:rPr lang="sr-Cyrl-RS" sz="5600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Прекасно за раскид уговора.</a:t>
            </a:r>
          </a:p>
          <a:p>
            <a:pPr>
              <a:buNone/>
            </a:pPr>
            <a:r>
              <a:rPr lang="sr-Cyrl-RS" sz="5600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Дугови ће бити скинути са мене заједно са кожом.</a:t>
            </a:r>
          </a:p>
          <a:p>
            <a:pPr>
              <a:buNone/>
            </a:pPr>
            <a:endParaRPr lang="sr-Cyrl-RS" sz="5600" dirty="0">
              <a:solidFill>
                <a:srgbClr val="FFC000"/>
              </a:solidFill>
              <a:effectLst>
                <a:outerShdw sx="1000" sy="1000" algn="ctr" rotWithShape="0">
                  <a:srgbClr val="000000"/>
                </a:outerShdw>
              </a:effectLst>
            </a:endParaRPr>
          </a:p>
          <a:p>
            <a:pPr>
              <a:buNone/>
            </a:pPr>
            <a:r>
              <a:rPr lang="sr-Cyrl-RS" sz="5600" b="1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Ходам у свету у гомили других дужника</a:t>
            </a:r>
            <a:r>
              <a:rPr lang="sr-Cyrl-RS" sz="5600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.</a:t>
            </a:r>
          </a:p>
          <a:p>
            <a:pPr>
              <a:buNone/>
            </a:pPr>
            <a:r>
              <a:rPr lang="sr-Cyrl-RS" sz="5600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Над једним виси принудна отплата крила. </a:t>
            </a:r>
          </a:p>
          <a:p>
            <a:pPr>
              <a:buNone/>
            </a:pPr>
            <a:r>
              <a:rPr lang="sr-Cyrl-RS" sz="5600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Други, хтели не </a:t>
            </a:r>
            <a:r>
              <a:rPr lang="sr-Cyrl-RS" sz="5600" dirty="0" smtClean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хтели, обрачунаће </a:t>
            </a:r>
            <a:r>
              <a:rPr lang="sr-Cyrl-RS" sz="5600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се писмима.</a:t>
            </a:r>
          </a:p>
          <a:p>
            <a:pPr>
              <a:buNone/>
            </a:pPr>
            <a:endParaRPr lang="sr-Cyrl-RS" sz="5600" dirty="0">
              <a:solidFill>
                <a:srgbClr val="FFC000"/>
              </a:solidFill>
              <a:effectLst>
                <a:outerShdw sx="1000" sy="1000" algn="ctr" rotWithShape="0">
                  <a:srgbClr val="000000"/>
                </a:outerShdw>
              </a:effectLst>
            </a:endParaRPr>
          </a:p>
          <a:p>
            <a:pPr>
              <a:buNone/>
            </a:pPr>
            <a:r>
              <a:rPr lang="sr-Cyrl-RS" sz="5600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На страни Дужан – све ткиво је у нама.</a:t>
            </a:r>
          </a:p>
          <a:p>
            <a:pPr>
              <a:buNone/>
            </a:pPr>
            <a:r>
              <a:rPr lang="sr-Cyrl-RS" sz="5600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Никакве трепавице, ножице за вечно чување.</a:t>
            </a:r>
          </a:p>
          <a:p>
            <a:pPr>
              <a:buNone/>
            </a:pPr>
            <a:r>
              <a:rPr lang="sr-Cyrl-RS" sz="5600" dirty="0">
                <a:solidFill>
                  <a:srgbClr val="FFC901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Списак је тачан и мирише на то</a:t>
            </a:r>
          </a:p>
          <a:p>
            <a:pPr>
              <a:buNone/>
            </a:pPr>
            <a:r>
              <a:rPr lang="sr-Cyrl-RS" sz="5600" dirty="0">
                <a:solidFill>
                  <a:srgbClr val="FFC901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да ћемо остати без ичега.</a:t>
            </a:r>
          </a:p>
          <a:p>
            <a:pPr>
              <a:buNone/>
            </a:pPr>
            <a:endParaRPr lang="sr-Cyrl-RS" sz="5600" dirty="0">
              <a:solidFill>
                <a:srgbClr val="FFC000"/>
              </a:solidFill>
              <a:effectLst>
                <a:outerShdw sx="1000" sy="1000" algn="ctr" rotWithShape="0">
                  <a:srgbClr val="000000"/>
                </a:outerShdw>
              </a:effectLst>
            </a:endParaRPr>
          </a:p>
          <a:p>
            <a:pPr>
              <a:buNone/>
            </a:pPr>
            <a:r>
              <a:rPr lang="sr-Cyrl-RS" sz="5600" b="1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Не могу да се сетим  </a:t>
            </a:r>
          </a:p>
          <a:p>
            <a:pPr>
              <a:buNone/>
            </a:pPr>
            <a:r>
              <a:rPr lang="sr-Cyrl-RS" sz="5600" b="1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где, када и зашто сам допустила себи </a:t>
            </a:r>
          </a:p>
          <a:p>
            <a:pPr>
              <a:buNone/>
            </a:pPr>
            <a:r>
              <a:rPr lang="sr-Cyrl-RS" sz="5600" b="1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да отворим тај рачун</a:t>
            </a:r>
            <a:r>
              <a:rPr lang="sr-Cyrl-RS" sz="5600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.</a:t>
            </a:r>
          </a:p>
          <a:p>
            <a:pPr>
              <a:buNone/>
            </a:pPr>
            <a:r>
              <a:rPr lang="sr-Cyrl-RS" sz="5600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Протест против њега називамо душа.</a:t>
            </a:r>
          </a:p>
          <a:p>
            <a:pPr>
              <a:buNone/>
            </a:pPr>
            <a:r>
              <a:rPr lang="sr-Cyrl-RS" sz="5600" dirty="0">
                <a:solidFill>
                  <a:srgbClr val="FFC000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То је једино чега нема на списку.</a:t>
            </a:r>
          </a:p>
          <a:p>
            <a:pPr>
              <a:buNone/>
            </a:pPr>
            <a:endParaRPr lang="sr-Cyrl-RS" sz="5600" i="1" dirty="0">
              <a:solidFill>
                <a:srgbClr val="FFC000"/>
              </a:solidFill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5770" y="433880"/>
            <a:ext cx="2595985" cy="4275740"/>
          </a:xfrm>
          <a:solidFill>
            <a:srgbClr val="6C1A00"/>
          </a:solidFill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r>
              <a:rPr lang="sr-Latn-RS" dirty="0" smtClean="0"/>
              <a:t>O</a:t>
            </a:r>
            <a:r>
              <a:rPr lang="sr-Cyrl-RS" dirty="0" smtClean="0"/>
              <a:t>в</a:t>
            </a:r>
            <a:r>
              <a:rPr lang="sr-Latn-RS" dirty="0" smtClean="0"/>
              <a:t>e </a:t>
            </a:r>
            <a:r>
              <a:rPr lang="sr-Latn-RS" dirty="0"/>
              <a:t>2023. </a:t>
            </a:r>
            <a:r>
              <a:rPr lang="sr-Cyrl-RS" dirty="0"/>
              <a:t>године навршава се 100 година од рођења нобеловке Виславе Шимборске.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Поезија Виславе Шимборске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374" y="1350110"/>
            <a:ext cx="3817625" cy="3664920"/>
          </a:xfrm>
        </p:spPr>
        <p:txBody>
          <a:bodyPr>
            <a:noAutofit/>
          </a:bodyPr>
          <a:lstStyle/>
          <a:p>
            <a:pPr lvl="1"/>
            <a:r>
              <a:rPr lang="sr-Cyrl-RS" sz="1350" dirty="0"/>
              <a:t>мисаона </a:t>
            </a:r>
          </a:p>
          <a:p>
            <a:pPr lvl="1"/>
            <a:r>
              <a:rPr lang="sr-Cyrl-RS" sz="1350" dirty="0"/>
              <a:t>рафинирана</a:t>
            </a:r>
          </a:p>
          <a:p>
            <a:pPr lvl="1"/>
            <a:r>
              <a:rPr lang="sr-Cyrl-RS" sz="1350" dirty="0"/>
              <a:t>једноставна</a:t>
            </a:r>
          </a:p>
          <a:p>
            <a:pPr lvl="1"/>
            <a:r>
              <a:rPr lang="sr-Cyrl-RS" sz="1350" dirty="0"/>
              <a:t>дистанцирана</a:t>
            </a:r>
          </a:p>
          <a:p>
            <a:pPr lvl="1"/>
            <a:r>
              <a:rPr lang="sr-Cyrl-RS" sz="1350" dirty="0"/>
              <a:t>иронична</a:t>
            </a:r>
          </a:p>
          <a:p>
            <a:pPr lvl="1"/>
            <a:r>
              <a:rPr lang="sr-Cyrl-RS" sz="1350" dirty="0"/>
              <a:t>стоички спокојна</a:t>
            </a:r>
          </a:p>
          <a:p>
            <a:pPr lvl="1"/>
            <a:r>
              <a:rPr lang="sr-Cyrl-RS" sz="1350" dirty="0" smtClean="0"/>
              <a:t>меланхолична </a:t>
            </a:r>
          </a:p>
          <a:p>
            <a:pPr lvl="1"/>
            <a:r>
              <a:rPr lang="sr-Cyrl-RS" sz="1350" dirty="0" smtClean="0"/>
              <a:t>прикривено горка</a:t>
            </a:r>
            <a:endParaRPr lang="sr-Latn-RS" sz="1350" dirty="0"/>
          </a:p>
          <a:p>
            <a:pPr>
              <a:buNone/>
            </a:pPr>
            <a:r>
              <a:rPr lang="sr-Cyrl-RS" sz="1350" dirty="0" smtClean="0"/>
              <a:t> </a:t>
            </a:r>
          </a:p>
          <a:p>
            <a:pPr>
              <a:buNone/>
            </a:pPr>
            <a:endParaRPr lang="sr-Cyrl-RS" sz="1350" dirty="0"/>
          </a:p>
          <a:p>
            <a:pPr>
              <a:buNone/>
            </a:pPr>
            <a:r>
              <a:rPr lang="sr-Cyrl-RS" sz="1350" dirty="0" smtClean="0"/>
              <a:t>„</a:t>
            </a:r>
            <a:r>
              <a:rPr lang="sr-Cyrl-RS" sz="1350" dirty="0"/>
              <a:t>Њена поезија се темељи на </a:t>
            </a:r>
            <a:r>
              <a:rPr lang="sr-Cyrl-RS" sz="135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колоквијализмима</a:t>
            </a:r>
            <a:r>
              <a:rPr lang="sr-Cyrl-RS" sz="1350" dirty="0"/>
              <a:t>, или на конверзацијском идиому. У њој преовлађују усмени искази. У бити је дијалошка. </a:t>
            </a:r>
            <a:r>
              <a:rPr lang="sr-Cyrl-RS" sz="135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Читалац те поезије је песникињин саговорник</a:t>
            </a:r>
            <a:r>
              <a:rPr lang="sr-Cyrl-RS" sz="1350" dirty="0"/>
              <a:t>“ (Б. Рајчић</a:t>
            </a:r>
            <a:r>
              <a:rPr lang="sr-Cyrl-RS" sz="1350" dirty="0" smtClean="0"/>
              <a:t>).</a:t>
            </a:r>
            <a:endParaRPr lang="sr-Cyrl-RS" sz="1350" dirty="0"/>
          </a:p>
        </p:txBody>
      </p:sp>
      <p:pic>
        <p:nvPicPr>
          <p:cNvPr id="4" name="Content Placeholder 3"/>
          <p:cNvPicPr>
            <a:picLocks/>
          </p:cNvPicPr>
          <p:nvPr/>
        </p:nvPicPr>
        <p:blipFill>
          <a:blip r:embed="rId2" cstate="print"/>
          <a:srcRect l="35000" t="20703" r="35834" b="20703"/>
          <a:stretch>
            <a:fillRect/>
          </a:stretch>
        </p:blipFill>
        <p:spPr bwMode="auto">
          <a:xfrm>
            <a:off x="5182820" y="1502815"/>
            <a:ext cx="3108826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i="1" dirty="0"/>
              <a:t>Радост писања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10"/>
            <a:ext cx="8246070" cy="366492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r-Cyrl-RS" sz="1600" b="1" dirty="0">
                <a:solidFill>
                  <a:srgbClr val="FFC000"/>
                </a:solidFill>
              </a:rPr>
              <a:t>Куда </a:t>
            </a:r>
            <a:r>
              <a:rPr lang="sr-Cyrl-RS" sz="1600" dirty="0">
                <a:solidFill>
                  <a:srgbClr val="FFC000"/>
                </a:solidFill>
              </a:rPr>
              <a:t>трчи та написана срна кроз написану шуму?</a:t>
            </a:r>
          </a:p>
          <a:p>
            <a:pPr>
              <a:buNone/>
            </a:pPr>
            <a:r>
              <a:rPr lang="sr-Cyrl-RS" sz="1600" dirty="0">
                <a:solidFill>
                  <a:srgbClr val="FFC000"/>
                </a:solidFill>
              </a:rPr>
              <a:t>Да ли из написане воде да пије</a:t>
            </a:r>
          </a:p>
          <a:p>
            <a:pPr>
              <a:buNone/>
            </a:pPr>
            <a:r>
              <a:rPr lang="sr-Cyrl-RS" sz="1600" dirty="0">
                <a:solidFill>
                  <a:srgbClr val="FFC000"/>
                </a:solidFill>
              </a:rPr>
              <a:t>која ће, попут индига, одсликати њену њушчицу?</a:t>
            </a:r>
          </a:p>
          <a:p>
            <a:pPr>
              <a:buNone/>
            </a:pPr>
            <a:r>
              <a:rPr lang="sr-Cyrl-RS" sz="1600" dirty="0">
                <a:solidFill>
                  <a:srgbClr val="FFC000"/>
                </a:solidFill>
              </a:rPr>
              <a:t>Зашто диже чело, да ли нешто чује?</a:t>
            </a:r>
          </a:p>
          <a:p>
            <a:pPr>
              <a:buNone/>
            </a:pPr>
            <a:r>
              <a:rPr lang="sr-Cyrl-RS" sz="1600" dirty="0">
                <a:solidFill>
                  <a:srgbClr val="FFC000"/>
                </a:solidFill>
              </a:rPr>
              <a:t>Ослоњена на четири ножице, позајмљене од истине, </a:t>
            </a:r>
          </a:p>
          <a:p>
            <a:pPr>
              <a:buNone/>
            </a:pPr>
            <a:r>
              <a:rPr lang="sr-Cyrl-RS" sz="1600" dirty="0">
                <a:solidFill>
                  <a:srgbClr val="FFC000"/>
                </a:solidFill>
              </a:rPr>
              <a:t>испод мојих прстију стриже ушима.</a:t>
            </a:r>
          </a:p>
          <a:p>
            <a:pPr>
              <a:buNone/>
            </a:pPr>
            <a:r>
              <a:rPr lang="sr-Cyrl-RS" sz="1600" dirty="0">
                <a:solidFill>
                  <a:srgbClr val="FFC000"/>
                </a:solidFill>
              </a:rPr>
              <a:t>Тишина. Тај израз тако шушти на папиру</a:t>
            </a:r>
          </a:p>
          <a:p>
            <a:pPr>
              <a:buNone/>
            </a:pPr>
            <a:r>
              <a:rPr lang="sr-Cyrl-RS" sz="1600" dirty="0">
                <a:solidFill>
                  <a:srgbClr val="FFC000"/>
                </a:solidFill>
              </a:rPr>
              <a:t>и размиче грање </a:t>
            </a:r>
            <a:r>
              <a:rPr lang="sr-Cyrl-RS" sz="1600" b="1" dirty="0">
                <a:solidFill>
                  <a:srgbClr val="FFC000"/>
                </a:solidFill>
              </a:rPr>
              <a:t>изазвано речју „</a:t>
            </a:r>
            <a:r>
              <a:rPr lang="sr-Cyrl-RS" sz="1600" dirty="0">
                <a:solidFill>
                  <a:srgbClr val="FFC000"/>
                </a:solidFill>
              </a:rPr>
              <a:t>шума“.</a:t>
            </a:r>
          </a:p>
          <a:p>
            <a:pPr>
              <a:buNone/>
            </a:pPr>
            <a:r>
              <a:rPr lang="sr-Cyrl-RS" sz="1600" dirty="0">
                <a:solidFill>
                  <a:srgbClr val="FFC000"/>
                </a:solidFill>
              </a:rPr>
              <a:t>...</a:t>
            </a:r>
          </a:p>
          <a:p>
            <a:pPr>
              <a:buNone/>
            </a:pPr>
            <a:r>
              <a:rPr lang="sr-Cyrl-RS" sz="1600" dirty="0">
                <a:solidFill>
                  <a:srgbClr val="FFC000"/>
                </a:solidFill>
              </a:rPr>
              <a:t>У капљи мастила постоји велика залиха</a:t>
            </a:r>
          </a:p>
          <a:p>
            <a:pPr>
              <a:buNone/>
            </a:pPr>
            <a:r>
              <a:rPr lang="sr-Cyrl-RS" sz="1600" dirty="0">
                <a:solidFill>
                  <a:srgbClr val="FFC000"/>
                </a:solidFill>
              </a:rPr>
              <a:t>ловаца с једним нашкиљеним оком, </a:t>
            </a:r>
          </a:p>
          <a:p>
            <a:pPr>
              <a:buNone/>
            </a:pPr>
            <a:r>
              <a:rPr lang="sr-Cyrl-RS" sz="1600" dirty="0">
                <a:solidFill>
                  <a:srgbClr val="FFC000"/>
                </a:solidFill>
              </a:rPr>
              <a:t>спремних да потрче низ стрмо перо у долину, </a:t>
            </a:r>
          </a:p>
          <a:p>
            <a:pPr>
              <a:buNone/>
            </a:pPr>
            <a:r>
              <a:rPr lang="sr-Cyrl-RS" sz="1600" dirty="0">
                <a:solidFill>
                  <a:srgbClr val="FFC000"/>
                </a:solidFill>
              </a:rPr>
              <a:t>да опколе срну, да опале из пушке.</a:t>
            </a:r>
          </a:p>
          <a:p>
            <a:pPr>
              <a:buNone/>
            </a:pPr>
            <a:r>
              <a:rPr lang="sr-Cyrl-RS" sz="1600" dirty="0">
                <a:solidFill>
                  <a:srgbClr val="FFC000"/>
                </a:solidFill>
              </a:rPr>
              <a:t>...</a:t>
            </a:r>
            <a:endParaRPr lang="sr-Cyrl-RS" sz="1600" b="1" dirty="0">
              <a:solidFill>
                <a:srgbClr val="FFC000"/>
              </a:solidFill>
            </a:endParaRPr>
          </a:p>
          <a:p>
            <a:pPr>
              <a:buNone/>
            </a:pPr>
            <a:r>
              <a:rPr lang="sr-Cyrl-RS" sz="1600" b="1" dirty="0">
                <a:solidFill>
                  <a:srgbClr val="FFFF00"/>
                </a:solidFill>
              </a:rPr>
              <a:t>Освета смртне руке.</a:t>
            </a:r>
            <a:endParaRPr lang="sr-Cyrl-RS" sz="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У Србији</a:t>
            </a:r>
            <a:endParaRPr lang="en-US" dirty="0"/>
          </a:p>
        </p:txBody>
      </p:sp>
      <p:pic>
        <p:nvPicPr>
          <p:cNvPr id="4" name="Čuvar mesta za sadržaj 3">
            <a:extLst>
              <a:ext uri="{FF2B5EF4-FFF2-40B4-BE49-F238E27FC236}">
                <a16:creationId xmlns="" xmlns:a16="http://schemas.microsoft.com/office/drawing/2014/main" id="{B4DDCD4B-6EC4-4641-A779-3E9106360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6" y="1350110"/>
            <a:ext cx="2723733" cy="3513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E7FE0243-3E7C-4389-A402-9D3E60770D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850" y="1350110"/>
            <a:ext cx="2453186" cy="3512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1D505F24-9A39-4300-84CF-880CF55F13A4}"/>
              </a:ext>
            </a:extLst>
          </p:cNvPr>
          <p:cNvSpPr txBox="1">
            <a:spLocks/>
          </p:cNvSpPr>
          <p:nvPr/>
        </p:nvSpPr>
        <p:spPr>
          <a:xfrm>
            <a:off x="3350360" y="1350110"/>
            <a:ext cx="2748690" cy="3512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r-Cyrl-R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sr-Cyrl-RS" sz="2800" dirty="0">
                <a:solidFill>
                  <a:schemeClr val="bg1"/>
                </a:solidFill>
              </a:rPr>
              <a:t>У школском програму за 7. разред ОШ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i="1" dirty="0"/>
              <a:t>Све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443" y="1350183"/>
            <a:ext cx="8246070" cy="351221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3">
              <a:buNone/>
            </a:pPr>
            <a:endParaRPr lang="sr-Cyrl-RS" i="1" dirty="0">
              <a:solidFill>
                <a:srgbClr val="FFC000"/>
              </a:solidFill>
            </a:endParaRPr>
          </a:p>
          <a:p>
            <a:pPr lvl="3">
              <a:buNone/>
            </a:pPr>
            <a:r>
              <a:rPr lang="sr-Cyrl-RS" b="1" dirty="0">
                <a:solidFill>
                  <a:srgbClr val="FFC000"/>
                </a:solidFill>
              </a:rPr>
              <a:t>Све </a:t>
            </a:r>
            <a:r>
              <a:rPr lang="sr-Cyrl-RS" dirty="0">
                <a:solidFill>
                  <a:srgbClr val="FFC000"/>
                </a:solidFill>
              </a:rPr>
              <a:t>–</a:t>
            </a:r>
          </a:p>
          <a:p>
            <a:pPr lvl="3">
              <a:buNone/>
            </a:pPr>
            <a:r>
              <a:rPr lang="sr-Cyrl-RS" dirty="0">
                <a:solidFill>
                  <a:srgbClr val="FFC000"/>
                </a:solidFill>
              </a:rPr>
              <a:t>безобразна и сујетна реч.</a:t>
            </a:r>
          </a:p>
          <a:p>
            <a:pPr lvl="3">
              <a:buNone/>
            </a:pPr>
            <a:r>
              <a:rPr lang="sr-Cyrl-RS" dirty="0">
                <a:solidFill>
                  <a:srgbClr val="FFC000"/>
                </a:solidFill>
              </a:rPr>
              <a:t>Требало би је писати под наводницима.</a:t>
            </a:r>
          </a:p>
          <a:p>
            <a:pPr lvl="3">
              <a:buNone/>
            </a:pPr>
            <a:r>
              <a:rPr lang="sr-Cyrl-RS" dirty="0">
                <a:solidFill>
                  <a:srgbClr val="FFC000"/>
                </a:solidFill>
              </a:rPr>
              <a:t>Претвара се да ништа не изоставља, </a:t>
            </a:r>
          </a:p>
          <a:p>
            <a:pPr lvl="3">
              <a:buNone/>
            </a:pPr>
            <a:r>
              <a:rPr lang="sr-Cyrl-RS" dirty="0">
                <a:solidFill>
                  <a:srgbClr val="FFC000"/>
                </a:solidFill>
              </a:rPr>
              <a:t>да окупља, обухвата, садржи и има.</a:t>
            </a:r>
          </a:p>
          <a:p>
            <a:pPr lvl="3">
              <a:buNone/>
            </a:pPr>
            <a:r>
              <a:rPr lang="sr-Cyrl-RS" dirty="0">
                <a:solidFill>
                  <a:srgbClr val="FFC000"/>
                </a:solidFill>
              </a:rPr>
              <a:t>Међутим, само је </a:t>
            </a:r>
          </a:p>
          <a:p>
            <a:pPr lvl="3">
              <a:buNone/>
            </a:pPr>
            <a:r>
              <a:rPr lang="sr-Cyrl-RS" b="1" dirty="0">
                <a:solidFill>
                  <a:srgbClr val="FFC000"/>
                </a:solidFill>
              </a:rPr>
              <a:t>делић</a:t>
            </a:r>
            <a:r>
              <a:rPr lang="sr-Cyrl-RS" dirty="0">
                <a:solidFill>
                  <a:srgbClr val="FFC000"/>
                </a:solidFill>
              </a:rPr>
              <a:t> вејавице.</a:t>
            </a: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6" y="262320"/>
            <a:ext cx="8076894" cy="920985"/>
          </a:xfrm>
        </p:spPr>
        <p:txBody>
          <a:bodyPr>
            <a:normAutofit/>
          </a:bodyPr>
          <a:lstStyle/>
          <a:p>
            <a:r>
              <a:rPr lang="sr-Cyrl-RS" i="1" kern="100" dirty="0">
                <a:solidFill>
                  <a:srgbClr val="FFC901"/>
                </a:solidFill>
              </a:rPr>
              <a:t>Тушта и тма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21292" t="18760" r="40965" b="14149"/>
          <a:stretch>
            <a:fillRect/>
          </a:stretch>
        </p:blipFill>
        <p:spPr bwMode="auto">
          <a:xfrm>
            <a:off x="754375" y="1655520"/>
            <a:ext cx="2748690" cy="2901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4113885" y="1502815"/>
            <a:ext cx="4572915" cy="31884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lvl="1">
              <a:lnSpc>
                <a:spcPct val="120000"/>
              </a:lnSpc>
              <a:defRPr/>
            </a:pPr>
            <a:r>
              <a:rPr lang="sr-Cyrl-RS" kern="100" dirty="0">
                <a:solidFill>
                  <a:srgbClr val="FFC901"/>
                </a:solidFill>
              </a:rPr>
              <a:t>...Судбина се према мени, као и досад, </a:t>
            </a:r>
          </a:p>
          <a:p>
            <a:pPr lvl="1">
              <a:lnSpc>
                <a:spcPct val="120000"/>
              </a:lnSpc>
              <a:defRPr/>
            </a:pPr>
            <a:r>
              <a:rPr lang="sr-Cyrl-RS" kern="100" dirty="0">
                <a:solidFill>
                  <a:srgbClr val="FFC901"/>
                </a:solidFill>
              </a:rPr>
              <a:t>Показала наклоњена</a:t>
            </a:r>
          </a:p>
          <a:p>
            <a:pPr lvl="1">
              <a:lnSpc>
                <a:spcPct val="120000"/>
              </a:lnSpc>
              <a:defRPr/>
            </a:pPr>
            <a:endParaRPr lang="sr-Cyrl-RS" kern="100" dirty="0">
              <a:solidFill>
                <a:srgbClr val="FFC901"/>
              </a:solidFill>
            </a:endParaRPr>
          </a:p>
          <a:p>
            <a:pPr lvl="1">
              <a:lnSpc>
                <a:spcPct val="120000"/>
              </a:lnSpc>
            </a:pPr>
            <a:r>
              <a:rPr lang="sr-Cyrl-RS" kern="100" dirty="0">
                <a:solidFill>
                  <a:srgbClr val="FFC901"/>
                </a:solidFill>
              </a:rPr>
              <a:t>Могло је да ми не буде дато</a:t>
            </a:r>
          </a:p>
          <a:p>
            <a:pPr lvl="1">
              <a:lnSpc>
                <a:spcPct val="120000"/>
              </a:lnSpc>
            </a:pPr>
            <a:r>
              <a:rPr lang="sr-Cyrl-RS" b="1" kern="100" dirty="0">
                <a:solidFill>
                  <a:srgbClr val="FFC901"/>
                </a:solidFill>
              </a:rPr>
              <a:t>Памћење добрих тренутака</a:t>
            </a:r>
          </a:p>
          <a:p>
            <a:pPr lvl="1">
              <a:lnSpc>
                <a:spcPct val="120000"/>
              </a:lnSpc>
            </a:pPr>
            <a:endParaRPr lang="sr-Cyrl-RS" kern="100" dirty="0">
              <a:solidFill>
                <a:srgbClr val="FFC901"/>
              </a:solidFill>
            </a:endParaRPr>
          </a:p>
          <a:p>
            <a:pPr lvl="1">
              <a:lnSpc>
                <a:spcPct val="120000"/>
              </a:lnSpc>
            </a:pPr>
            <a:r>
              <a:rPr lang="sr-Cyrl-RS" kern="100" dirty="0">
                <a:solidFill>
                  <a:srgbClr val="FFC901"/>
                </a:solidFill>
              </a:rPr>
              <a:t>Могла је да ми буде одузета </a:t>
            </a:r>
          </a:p>
          <a:p>
            <a:pPr lvl="1">
              <a:lnSpc>
                <a:spcPct val="120000"/>
              </a:lnSpc>
            </a:pPr>
            <a:r>
              <a:rPr lang="sr-Cyrl-RS" b="1" kern="100" dirty="0">
                <a:solidFill>
                  <a:srgbClr val="FFC901"/>
                </a:solidFill>
              </a:rPr>
              <a:t>склоност поређењима</a:t>
            </a:r>
            <a:r>
              <a:rPr lang="sr-Cyrl-RS" kern="100" dirty="0">
                <a:solidFill>
                  <a:srgbClr val="FFC901"/>
                </a:solidFill>
              </a:rPr>
              <a:t>...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3600" b="1" i="1" dirty="0"/>
              <a:t>Платон, или због чега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83"/>
            <a:ext cx="8246070" cy="351221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lvl="1">
              <a:buNone/>
            </a:pPr>
            <a:r>
              <a:rPr lang="sr-Cyrl-RS" sz="1800" dirty="0">
                <a:solidFill>
                  <a:srgbClr val="FFC000"/>
                </a:solidFill>
              </a:rPr>
              <a:t>...Из нејасних разлога</a:t>
            </a:r>
          </a:p>
          <a:p>
            <a:pPr lvl="1">
              <a:buNone/>
            </a:pPr>
            <a:r>
              <a:rPr lang="sr-Cyrl-RS" sz="1800" dirty="0">
                <a:solidFill>
                  <a:srgbClr val="FFC000"/>
                </a:solidFill>
              </a:rPr>
              <a:t>У непознатим околностима</a:t>
            </a:r>
          </a:p>
          <a:p>
            <a:pPr lvl="1">
              <a:buNone/>
            </a:pPr>
            <a:r>
              <a:rPr lang="sr-Cyrl-RS" sz="1800" b="1" dirty="0">
                <a:solidFill>
                  <a:srgbClr val="FFC000"/>
                </a:solidFill>
              </a:rPr>
              <a:t>Идеално Биће </a:t>
            </a:r>
            <a:r>
              <a:rPr lang="sr-Cyrl-RS" sz="1800" dirty="0">
                <a:solidFill>
                  <a:srgbClr val="FFC000"/>
                </a:solidFill>
              </a:rPr>
              <a:t>престало је да буде себи довољно.</a:t>
            </a:r>
          </a:p>
          <a:p>
            <a:pPr lvl="1">
              <a:buNone/>
            </a:pPr>
            <a:endParaRPr lang="sr-Cyrl-RS" sz="1800" dirty="0">
              <a:solidFill>
                <a:srgbClr val="FFC000"/>
              </a:solidFill>
            </a:endParaRPr>
          </a:p>
          <a:p>
            <a:pPr lvl="1">
              <a:buNone/>
            </a:pPr>
            <a:r>
              <a:rPr lang="sr-Cyrl-RS" sz="1800" dirty="0">
                <a:solidFill>
                  <a:srgbClr val="FFC000"/>
                </a:solidFill>
              </a:rPr>
              <a:t>Мада је могло да живи, да бесконачно живи</a:t>
            </a:r>
          </a:p>
          <a:p>
            <a:pPr lvl="1">
              <a:buNone/>
            </a:pPr>
            <a:r>
              <a:rPr lang="sr-Cyrl-RS" sz="1800" dirty="0">
                <a:solidFill>
                  <a:srgbClr val="FFC000"/>
                </a:solidFill>
              </a:rPr>
              <a:t>Исклесано из тмине, исковано од светлости, </a:t>
            </a:r>
          </a:p>
          <a:p>
            <a:pPr lvl="1">
              <a:buNone/>
            </a:pPr>
            <a:r>
              <a:rPr lang="sr-Cyrl-RS" sz="1800" dirty="0">
                <a:solidFill>
                  <a:srgbClr val="FFC000"/>
                </a:solidFill>
              </a:rPr>
              <a:t>У својим ониричким надсветовним вртовима</a:t>
            </a:r>
          </a:p>
          <a:p>
            <a:pPr lvl="1">
              <a:buNone/>
            </a:pPr>
            <a:endParaRPr lang="sr-Cyrl-RS" sz="1800" dirty="0">
              <a:solidFill>
                <a:srgbClr val="FFC000"/>
              </a:solidFill>
            </a:endParaRPr>
          </a:p>
          <a:p>
            <a:pPr lvl="1">
              <a:buNone/>
            </a:pPr>
            <a:r>
              <a:rPr lang="sr-Cyrl-RS" sz="1800" b="1" dirty="0">
                <a:solidFill>
                  <a:srgbClr val="FFC000"/>
                </a:solidFill>
              </a:rPr>
              <a:t>Због чега је, дођавола, почело да тражи узбуђења</a:t>
            </a:r>
          </a:p>
          <a:p>
            <a:pPr lvl="1">
              <a:buNone/>
            </a:pPr>
            <a:r>
              <a:rPr lang="sr-Cyrl-RS" sz="1800" b="1" dirty="0">
                <a:solidFill>
                  <a:srgbClr val="FFC000"/>
                </a:solidFill>
              </a:rPr>
              <a:t>У рђавом друштву материје?</a:t>
            </a:r>
            <a:endParaRPr lang="sr-Cyrl-RS" sz="3600" b="1" dirty="0">
              <a:solidFill>
                <a:srgbClr val="FFC000"/>
              </a:solidFill>
            </a:endParaRPr>
          </a:p>
          <a:p>
            <a:pPr lvl="1">
              <a:buNone/>
            </a:pPr>
            <a:r>
              <a:rPr lang="sr-Cyrl-RS" sz="1800" dirty="0">
                <a:solidFill>
                  <a:srgbClr val="FFC901"/>
                </a:solidFill>
              </a:rPr>
              <a:t>...</a:t>
            </a:r>
          </a:p>
          <a:p>
            <a:pPr>
              <a:buNone/>
            </a:pPr>
            <a:endParaRPr lang="sr-Cyrl-R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Ništa obično : о Vislavi Ši... (насловна страна)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1755" y="739290"/>
            <a:ext cx="2595985" cy="3970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Ni</a:t>
            </a:r>
            <a:r>
              <a:rPr kumimoji="0" lang="en-US" sz="900" b="1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š</a:t>
            </a:r>
            <a:r>
              <a:rPr kumimoji="0" lang="en-US" sz="900" b="1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 obično : о Vislavi </a:t>
            </a:r>
            <a:r>
              <a:rPr kumimoji="0" lang="en-US" sz="900" b="1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Š</a:t>
            </a:r>
            <a:r>
              <a:rPr kumimoji="0" lang="en-US" sz="900" b="1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imborskoj</a:t>
            </a:r>
            <a:endParaRPr kumimoji="0" 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1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Rusinek, Michał, 1972- = Рушинек, Михал, 1972-</a:t>
            </a:r>
            <a:endParaRPr kumimoji="0" 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Врста грађе</a:t>
            </a:r>
            <a:r>
              <a:rPr kumimoji="0" lang="en-US" sz="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en-US" sz="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роман ; одрасли, опште (лепа књижевност)</a:t>
            </a:r>
            <a:endParaRPr kumimoji="0" 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Издавање и производња</a:t>
            </a:r>
            <a:r>
              <a:rPr kumimoji="0" lang="en-US" sz="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en-US" sz="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Beograd : Treći Trg : Srebrno drvo, 2020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113885" y="1502815"/>
            <a:ext cx="4572915" cy="3188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Ni</a:t>
            </a:r>
            <a:r>
              <a:rPr kumimoji="0" lang="en-US" sz="900" b="1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š</a:t>
            </a:r>
            <a:r>
              <a:rPr kumimoji="0" lang="en-US" sz="900" b="1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 obično : о Vislavi </a:t>
            </a:r>
            <a:r>
              <a:rPr kumimoji="0" lang="en-US" sz="900" b="1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Š</a:t>
            </a:r>
            <a:r>
              <a:rPr kumimoji="0" lang="en-US" sz="900" b="1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imborskoj</a:t>
            </a:r>
            <a:endParaRPr kumimoji="0" 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1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Rusinek, Michał, 1972- = Рушинек, Михал, 1972-</a:t>
            </a:r>
            <a:endParaRPr kumimoji="0" 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Врста грађе</a:t>
            </a:r>
            <a:r>
              <a:rPr kumimoji="0" lang="en-US" sz="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en-US" sz="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роман ; одрасли, опште (лепа књижевност)</a:t>
            </a:r>
            <a:endParaRPr kumimoji="0" 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Издавање и производња</a:t>
            </a:r>
            <a:r>
              <a:rPr kumimoji="0" lang="en-US" sz="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en-US" sz="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Beograd : Treći Trg : Srebrno drvo, 2020</a:t>
            </a:r>
            <a:endParaRPr kumimoji="0" 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61895" y="1044700"/>
            <a:ext cx="3503980" cy="351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Ништа обично: о Вислави Шимборској </a:t>
            </a:r>
            <a:r>
              <a:rPr kumimoji="0" lang="sr-Cyrl-RS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 Михал Рушинек. Београд: Трећи трг; Сребрно дрво, 2020.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r-Cyrl-RS" b="1" dirty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1912924-BF97-4075-9E36-6A900A3E2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r-Cyrl-RS" dirty="0"/>
              <a:t>Из књиге </a:t>
            </a:r>
            <a:r>
              <a:rPr lang="sr-Cyrl-RS" i="1" dirty="0"/>
              <a:t>Ништа обично</a:t>
            </a:r>
            <a:endParaRPr lang="sr-Latn-RS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="" xmlns:a16="http://schemas.microsoft.com/office/drawing/2014/main" id="{1DE266D9-DA3E-468B-A747-CB34DED9C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015" y="1180209"/>
            <a:ext cx="7177135" cy="3834821"/>
          </a:xfrm>
        </p:spPr>
        <p:txBody>
          <a:bodyPr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90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Поезију је, слично као Т. С. Елиот, третирала не као исповест, нити као запис индивидуалног доживљаја попут депресије, већ као универзално саопштење…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r-Cyrl-RS" sz="2900" dirty="0">
              <a:solidFill>
                <a:schemeClr val="bg1"/>
              </a:solidFill>
            </a:endParaRP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sr-Cyrl-RS" sz="2900" dirty="0">
                <a:solidFill>
                  <a:schemeClr val="bg1"/>
                </a:solidFill>
              </a:rPr>
              <a:t>…Једном ме је упитала </a:t>
            </a:r>
            <a:r>
              <a:rPr lang="sr-Cyrl-RS" sz="2900" dirty="0">
                <a:solidFill>
                  <a:srgbClr val="CC3399"/>
                </a:solidFill>
              </a:rPr>
              <a:t>чему служи мува </a:t>
            </a:r>
            <a:r>
              <a:rPr lang="sr-Cyrl-RS" sz="2900" dirty="0">
                <a:solidFill>
                  <a:schemeClr val="bg1"/>
                </a:solidFill>
              </a:rPr>
              <a:t>која лети по екрану и због чега се назива „миш“.</a:t>
            </a:r>
          </a:p>
          <a:p>
            <a:pPr marL="0" indent="0">
              <a:spcBef>
                <a:spcPct val="20000"/>
              </a:spcBef>
              <a:buNone/>
              <a:defRPr/>
            </a:pPr>
            <a:endParaRPr lang="sr-Cyrl-RS" sz="2900" dirty="0"/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sr-Cyrl-RS" sz="2900" dirty="0"/>
              <a:t>…Вислава је наручила рибљу чорбу из које је вирила црвена нога јастога. Касније ће ми дуго замерати што сам јој наручио </a:t>
            </a:r>
            <a:r>
              <a:rPr lang="sr-Cyrl-RS" sz="2900" dirty="0">
                <a:solidFill>
                  <a:srgbClr val="CC3399"/>
                </a:solidFill>
              </a:rPr>
              <a:t>чорбу с ногом</a:t>
            </a:r>
            <a:r>
              <a:rPr lang="sr-Cyrl-RS" sz="2900" dirty="0"/>
              <a:t>.</a:t>
            </a:r>
          </a:p>
          <a:p>
            <a:pPr marL="0" indent="0">
              <a:spcBef>
                <a:spcPct val="20000"/>
              </a:spcBef>
              <a:buNone/>
              <a:defRPr/>
            </a:pPr>
            <a:endParaRPr lang="sr-Cyrl-RS" sz="2900" dirty="0">
              <a:solidFill>
                <a:schemeClr val="bg1"/>
              </a:solidFill>
            </a:endParaRP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sr-Cyrl-RS" sz="2900" dirty="0">
                <a:solidFill>
                  <a:schemeClr val="bg1"/>
                </a:solidFill>
              </a:rPr>
              <a:t>…Шимборска у </a:t>
            </a:r>
            <a:r>
              <a:rPr lang="sr-Cyrl-RS" sz="2900" dirty="0" err="1">
                <a:solidFill>
                  <a:schemeClr val="bg1"/>
                </a:solidFill>
              </a:rPr>
              <a:t>Ђенови</a:t>
            </a:r>
            <a:r>
              <a:rPr lang="sr-Cyrl-RS" sz="2900" dirty="0">
                <a:solidFill>
                  <a:schemeClr val="bg1"/>
                </a:solidFill>
              </a:rPr>
              <a:t>: „</a:t>
            </a:r>
            <a:r>
              <a:rPr lang="sr-Cyrl-RS" sz="2900" dirty="0">
                <a:solidFill>
                  <a:srgbClr val="CC3399"/>
                </a:solidFill>
              </a:rPr>
              <a:t>Овде је скандалозно лепо. Овде се не може стварати књижевност</a:t>
            </a:r>
            <a:r>
              <a:rPr lang="sr-Cyrl-RS" sz="2900" dirty="0">
                <a:solidFill>
                  <a:schemeClr val="bg1"/>
                </a:solidFill>
              </a:rPr>
              <a:t>“.</a:t>
            </a:r>
          </a:p>
          <a:p>
            <a:pPr marL="0" indent="0">
              <a:spcBef>
                <a:spcPct val="20000"/>
              </a:spcBef>
              <a:buNone/>
              <a:defRPr/>
            </a:pPr>
            <a:endParaRPr lang="sr-Cyrl-RS" sz="2900" dirty="0">
              <a:solidFill>
                <a:schemeClr val="bg1"/>
              </a:solidFill>
            </a:endParaRPr>
          </a:p>
          <a:p>
            <a:pPr marL="0" indent="0">
              <a:buNone/>
              <a:defRPr/>
            </a:pPr>
            <a:r>
              <a:rPr lang="sr-Cyrl-RS" sz="2900" dirty="0">
                <a:solidFill>
                  <a:schemeClr val="bg1"/>
                </a:solidFill>
              </a:rPr>
              <a:t>…Никад није покушавала да учи енглески језик (сматрала је да се не може озбиљно третирати језик у коме се </a:t>
            </a:r>
            <a:r>
              <a:rPr lang="sr-Cyrl-RS" sz="2900" dirty="0">
                <a:solidFill>
                  <a:srgbClr val="CC3399"/>
                </a:solidFill>
              </a:rPr>
              <a:t>заменица „ја“ </a:t>
            </a:r>
            <a:r>
              <a:rPr lang="sr-Cyrl-RS" sz="2900" dirty="0">
                <a:solidFill>
                  <a:schemeClr val="bg1"/>
                </a:solidFill>
              </a:rPr>
              <a:t>пише великим словом).</a:t>
            </a:r>
            <a:endParaRPr lang="en-US" sz="2900" dirty="0">
              <a:solidFill>
                <a:schemeClr val="bg1"/>
              </a:solidFill>
            </a:endParaRPr>
          </a:p>
          <a:p>
            <a:pPr marL="0" indent="0">
              <a:spcBef>
                <a:spcPct val="20000"/>
              </a:spcBef>
              <a:buNone/>
              <a:defRPr/>
            </a:pPr>
            <a:endParaRPr lang="sr-Cyrl-RS" dirty="0">
              <a:solidFill>
                <a:schemeClr val="bg1"/>
              </a:solidFill>
            </a:endParaRPr>
          </a:p>
          <a:p>
            <a:pPr marL="0" indent="0">
              <a:spcBef>
                <a:spcPct val="20000"/>
              </a:spcBef>
              <a:buNone/>
              <a:defRPr/>
            </a:pPr>
            <a:endParaRPr lang="sr-Cyrl-RS" b="1" i="1" dirty="0"/>
          </a:p>
          <a:p>
            <a:pPr marL="0" indent="0">
              <a:buNone/>
            </a:pPr>
            <a:endParaRPr lang="sr-Latn-RS" dirty="0"/>
          </a:p>
        </p:txBody>
      </p:sp>
    </p:spTree>
    <p:extLst>
      <p:ext uri="{BB962C8B-B14F-4D97-AF65-F5344CB8AC3E}">
        <p14:creationId xmlns="" xmlns:p14="http://schemas.microsoft.com/office/powerpoint/2010/main" val="402855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r-Cyrl-RS" dirty="0"/>
              <a:t>Из књиге </a:t>
            </a:r>
            <a:r>
              <a:rPr lang="sr-Cyrl-RS" i="1" dirty="0"/>
              <a:t>Ништа обично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6590" y="1180209"/>
            <a:ext cx="4420210" cy="3834821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sr-Cyrl-RS" sz="4200" dirty="0"/>
          </a:p>
          <a:p>
            <a:pPr>
              <a:buNone/>
            </a:pPr>
            <a:endParaRPr lang="sr-Cyrl-RS" sz="4200" dirty="0"/>
          </a:p>
          <a:p>
            <a:pPr>
              <a:buNone/>
            </a:pPr>
            <a:r>
              <a:rPr lang="sr-Cyrl-RS" sz="4200" dirty="0"/>
              <a:t>Стигло је писмо из Тексаса од </a:t>
            </a:r>
            <a:r>
              <a:rPr lang="sr-Cyrl-RS" sz="4200" dirty="0">
                <a:solidFill>
                  <a:srgbClr val="CC3399"/>
                </a:solidFill>
              </a:rPr>
              <a:t>пензионисаног ватрогасца</a:t>
            </a:r>
            <a:r>
              <a:rPr lang="sr-Cyrl-RS" sz="4200" dirty="0"/>
              <a:t>. Пише да никада није читао песме („</a:t>
            </a:r>
            <a:r>
              <a:rPr lang="sr-Cyrl-RS" sz="4200" dirty="0">
                <a:solidFill>
                  <a:srgbClr val="CC3399"/>
                </a:solidFill>
              </a:rPr>
              <a:t>ватрогасци ретко читају поезију</a:t>
            </a:r>
            <a:r>
              <a:rPr lang="sr-Cyrl-RS" sz="4200" dirty="0"/>
              <a:t>“), али је једном у метроу прочитао фрагмент њене песме… и записао ауторкино неизговориво презиме. Отишао је у књижару и купио књигу. Прочитао ју је и одлучио </a:t>
            </a:r>
            <a:r>
              <a:rPr lang="sr-Cyrl-RS" sz="4200"/>
              <a:t>да напише Шимборској само </a:t>
            </a:r>
            <a:r>
              <a:rPr lang="sr-Cyrl-RS" sz="4200" dirty="0"/>
              <a:t>једну реченицу: </a:t>
            </a:r>
          </a:p>
          <a:p>
            <a:pPr>
              <a:buNone/>
            </a:pPr>
            <a:endParaRPr lang="sr-Cyrl-RS" sz="4200" dirty="0"/>
          </a:p>
          <a:p>
            <a:pPr>
              <a:buNone/>
            </a:pPr>
            <a:r>
              <a:rPr lang="sr-Cyrl-RS" sz="4200" dirty="0"/>
              <a:t>	</a:t>
            </a:r>
            <a:r>
              <a:rPr lang="sr-Cyrl-RS" sz="4200" b="1" dirty="0"/>
              <a:t>„</a:t>
            </a:r>
            <a:r>
              <a:rPr lang="sr-Cyrl-RS" sz="4200" b="1" dirty="0">
                <a:solidFill>
                  <a:srgbClr val="CC3399"/>
                </a:solidFill>
              </a:rPr>
              <a:t>Написали сте оно о чему сам целог живота размишљао, само нисам умео да га изразим</a:t>
            </a:r>
            <a:r>
              <a:rPr lang="sr-Cyrl-RS" sz="4200" b="1" dirty="0"/>
              <a:t>“.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sr-Latn-R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r-Cyrl-RS" i="1" dirty="0"/>
              <a:t>Тренутак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sr-Cyrl-RS" sz="1800" dirty="0">
                <a:solidFill>
                  <a:srgbClr val="FFC000"/>
                </a:solidFill>
              </a:rPr>
              <a:t>...</a:t>
            </a:r>
          </a:p>
          <a:p>
            <a:pPr>
              <a:buNone/>
            </a:pPr>
            <a:r>
              <a:rPr lang="sr-Cyrl-RS" sz="1800" dirty="0">
                <a:solidFill>
                  <a:srgbClr val="FFC000"/>
                </a:solidFill>
              </a:rPr>
              <a:t>Девет и тридесет по локалном времену</a:t>
            </a:r>
          </a:p>
          <a:p>
            <a:pPr>
              <a:buNone/>
            </a:pPr>
            <a:r>
              <a:rPr lang="sr-Cyrl-RS" sz="1800" dirty="0">
                <a:solidFill>
                  <a:srgbClr val="FFC000"/>
                </a:solidFill>
              </a:rPr>
              <a:t>Све на свом месту у притворној слози</a:t>
            </a:r>
          </a:p>
          <a:p>
            <a:pPr>
              <a:buNone/>
            </a:pPr>
            <a:r>
              <a:rPr lang="sr-Cyrl-RS" sz="1800" dirty="0">
                <a:solidFill>
                  <a:srgbClr val="FFC000"/>
                </a:solidFill>
              </a:rPr>
              <a:t>У долиници </a:t>
            </a:r>
            <a:r>
              <a:rPr lang="sr-Cyrl-RS" sz="1800" b="1" dirty="0">
                <a:solidFill>
                  <a:srgbClr val="FFC000"/>
                </a:solidFill>
              </a:rPr>
              <a:t>поток мали </a:t>
            </a:r>
            <a:r>
              <a:rPr lang="sr-Cyrl-RS" sz="1800" dirty="0">
                <a:solidFill>
                  <a:srgbClr val="FFC000"/>
                </a:solidFill>
              </a:rPr>
              <a:t>онакав какав је поток мали</a:t>
            </a:r>
          </a:p>
          <a:p>
            <a:pPr>
              <a:buNone/>
            </a:pPr>
            <a:r>
              <a:rPr lang="sr-Cyrl-RS" sz="1800" b="1" dirty="0">
                <a:solidFill>
                  <a:srgbClr val="FFC000"/>
                </a:solidFill>
              </a:rPr>
              <a:t>Стаза</a:t>
            </a:r>
            <a:r>
              <a:rPr lang="sr-Cyrl-RS" sz="1800" dirty="0">
                <a:solidFill>
                  <a:srgbClr val="FFC000"/>
                </a:solidFill>
              </a:rPr>
              <a:t> у виду стазе одувек до заувек</a:t>
            </a:r>
          </a:p>
          <a:p>
            <a:pPr>
              <a:buNone/>
            </a:pPr>
            <a:endParaRPr lang="sr-Cyrl-RS" sz="1800" dirty="0">
              <a:solidFill>
                <a:srgbClr val="FFC000"/>
              </a:solidFill>
            </a:endParaRPr>
          </a:p>
          <a:p>
            <a:pPr>
              <a:buNone/>
            </a:pPr>
            <a:r>
              <a:rPr lang="sr-Cyrl-RS" sz="1800" b="1" dirty="0">
                <a:solidFill>
                  <a:srgbClr val="FFC000"/>
                </a:solidFill>
              </a:rPr>
              <a:t>Шума </a:t>
            </a:r>
            <a:r>
              <a:rPr lang="sr-Cyrl-RS" sz="1800" dirty="0">
                <a:solidFill>
                  <a:srgbClr val="FFC000"/>
                </a:solidFill>
              </a:rPr>
              <a:t>под привидом шуме на вјеки вјекова амин</a:t>
            </a:r>
          </a:p>
          <a:p>
            <a:pPr>
              <a:buNone/>
            </a:pPr>
            <a:r>
              <a:rPr lang="sr-Cyrl-RS" sz="1800" dirty="0">
                <a:solidFill>
                  <a:srgbClr val="FFC000"/>
                </a:solidFill>
              </a:rPr>
              <a:t>А у гори </a:t>
            </a:r>
            <a:r>
              <a:rPr lang="sr-Cyrl-RS" sz="1800" b="1" dirty="0">
                <a:solidFill>
                  <a:srgbClr val="FFC000"/>
                </a:solidFill>
              </a:rPr>
              <a:t>птице у лету </a:t>
            </a:r>
            <a:r>
              <a:rPr lang="sr-Cyrl-RS" sz="1800" dirty="0">
                <a:solidFill>
                  <a:srgbClr val="FFC000"/>
                </a:solidFill>
              </a:rPr>
              <a:t>у улози птица у лету...</a:t>
            </a:r>
            <a:r>
              <a:rPr lang="en-US" sz="1800" dirty="0">
                <a:solidFill>
                  <a:srgbClr val="FFC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i="1" dirty="0"/>
              <a:t>Мало о души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197405"/>
            <a:ext cx="8246070" cy="3946095"/>
          </a:xfrm>
        </p:spPr>
        <p:txBody>
          <a:bodyPr>
            <a:normAutofit/>
          </a:bodyPr>
          <a:lstStyle/>
          <a:p>
            <a:pPr>
              <a:buNone/>
            </a:pPr>
            <a:endParaRPr lang="sr-Cyrl-RS" sz="1600" i="1" dirty="0"/>
          </a:p>
          <a:p>
            <a:pPr>
              <a:buNone/>
            </a:pPr>
            <a:r>
              <a:rPr lang="sr-Cyrl-RS" sz="1800" b="1" dirty="0">
                <a:solidFill>
                  <a:srgbClr val="FF0000"/>
                </a:solidFill>
              </a:rPr>
              <a:t>Душа се има.</a:t>
            </a:r>
          </a:p>
          <a:p>
            <a:pPr>
              <a:buNone/>
            </a:pPr>
            <a:r>
              <a:rPr lang="sr-Cyrl-RS" sz="1800" dirty="0"/>
              <a:t>Нико је нема неприкидно</a:t>
            </a:r>
          </a:p>
          <a:p>
            <a:pPr>
              <a:buNone/>
            </a:pPr>
            <a:r>
              <a:rPr lang="sr-Cyrl-RS" sz="1800" dirty="0"/>
              <a:t>и заувек.</a:t>
            </a:r>
          </a:p>
          <a:p>
            <a:pPr>
              <a:buNone/>
            </a:pPr>
            <a:endParaRPr lang="sr-Cyrl-RS" sz="1800" dirty="0"/>
          </a:p>
          <a:p>
            <a:pPr>
              <a:buNone/>
            </a:pPr>
            <a:r>
              <a:rPr lang="sr-Cyrl-RS" sz="1800" dirty="0"/>
              <a:t>Дан за даном, </a:t>
            </a:r>
          </a:p>
          <a:p>
            <a:pPr>
              <a:buNone/>
            </a:pPr>
            <a:r>
              <a:rPr lang="sr-Cyrl-RS" sz="1800" dirty="0"/>
              <a:t>годину за годином, </a:t>
            </a:r>
          </a:p>
          <a:p>
            <a:pPr>
              <a:buNone/>
            </a:pPr>
            <a:r>
              <a:rPr lang="sr-Cyrl-RS" sz="1800" b="1" dirty="0">
                <a:solidFill>
                  <a:srgbClr val="FF0000"/>
                </a:solidFill>
              </a:rPr>
              <a:t>може се живети без ње</a:t>
            </a:r>
          </a:p>
          <a:p>
            <a:pPr>
              <a:buNone/>
            </a:pPr>
            <a:r>
              <a:rPr lang="sr-Cyrl-RS" sz="1800" dirty="0"/>
              <a:t>...</a:t>
            </a:r>
          </a:p>
          <a:p>
            <a:pPr>
              <a:buNone/>
            </a:pPr>
            <a:endParaRPr lang="sr-Cyrl-RS" sz="1400" i="1" dirty="0"/>
          </a:p>
        </p:txBody>
      </p:sp>
      <p:pic>
        <p:nvPicPr>
          <p:cNvPr id="4" name="Picture 3" descr="Wisława Szymborska portrait s monoklo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5525" y="1502815"/>
            <a:ext cx="3085657" cy="3085657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81175"/>
            <a:ext cx="6252689" cy="572644"/>
          </a:xfrm>
        </p:spPr>
        <p:txBody>
          <a:bodyPr>
            <a:normAutofit fontScale="90000"/>
          </a:bodyPr>
          <a:lstStyle/>
          <a:p>
            <a:pPr algn="r"/>
            <a:r>
              <a:rPr lang="sr-Cyrl-RS" i="1" dirty="0"/>
              <a:t>Похвала лошег мишљења о себи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11" y="891995"/>
            <a:ext cx="6252689" cy="397033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sr-Cyrl-RS" sz="1500" dirty="0">
                <a:solidFill>
                  <a:srgbClr val="FFC000"/>
                </a:solidFill>
              </a:rPr>
              <a:t>Мишар нема себи ништа да пребаци.</a:t>
            </a:r>
          </a:p>
          <a:p>
            <a:pPr>
              <a:buNone/>
            </a:pPr>
            <a:r>
              <a:rPr lang="sr-Cyrl-RS" sz="1500" dirty="0">
                <a:solidFill>
                  <a:srgbClr val="FFC000"/>
                </a:solidFill>
              </a:rPr>
              <a:t>Скрупуле су стране црном пантеру.</a:t>
            </a:r>
          </a:p>
          <a:p>
            <a:pPr>
              <a:buNone/>
            </a:pPr>
            <a:r>
              <a:rPr lang="sr-Cyrl-RS" sz="1500" dirty="0">
                <a:solidFill>
                  <a:srgbClr val="FFC000"/>
                </a:solidFill>
              </a:rPr>
              <a:t>Пиране не сумњају у исправност својих поступака.</a:t>
            </a:r>
          </a:p>
          <a:p>
            <a:pPr>
              <a:buNone/>
            </a:pPr>
            <a:r>
              <a:rPr lang="sr-Cyrl-RS" sz="1500" dirty="0">
                <a:solidFill>
                  <a:srgbClr val="FFC000"/>
                </a:solidFill>
              </a:rPr>
              <a:t>Звечарка </a:t>
            </a:r>
            <a:r>
              <a:rPr lang="sr-Cyrl-RS" sz="1500" b="1" dirty="0">
                <a:solidFill>
                  <a:srgbClr val="FFC000"/>
                </a:solidFill>
              </a:rPr>
              <a:t>прихвата себе </a:t>
            </a:r>
            <a:r>
              <a:rPr lang="sr-Cyrl-RS" sz="1500" dirty="0">
                <a:solidFill>
                  <a:srgbClr val="FFC000"/>
                </a:solidFill>
              </a:rPr>
              <a:t>без ограда.</a:t>
            </a:r>
          </a:p>
          <a:p>
            <a:pPr>
              <a:buNone/>
            </a:pPr>
            <a:endParaRPr lang="sr-Cyrl-RS" sz="1500" dirty="0">
              <a:solidFill>
                <a:srgbClr val="FFC000"/>
              </a:solidFill>
            </a:endParaRPr>
          </a:p>
          <a:p>
            <a:pPr>
              <a:buNone/>
            </a:pPr>
            <a:r>
              <a:rPr lang="sr-Cyrl-RS" sz="1500" dirty="0">
                <a:solidFill>
                  <a:srgbClr val="FFC000"/>
                </a:solidFill>
              </a:rPr>
              <a:t>Не постоји </a:t>
            </a:r>
            <a:r>
              <a:rPr lang="sr-Cyrl-RS" sz="1500" b="1" dirty="0">
                <a:solidFill>
                  <a:srgbClr val="FFC000"/>
                </a:solidFill>
              </a:rPr>
              <a:t>самокритични </a:t>
            </a:r>
            <a:r>
              <a:rPr lang="sr-Cyrl-RS" sz="1500" dirty="0">
                <a:solidFill>
                  <a:srgbClr val="FFC000"/>
                </a:solidFill>
              </a:rPr>
              <a:t>шакал.</a:t>
            </a:r>
          </a:p>
          <a:p>
            <a:pPr>
              <a:buNone/>
            </a:pPr>
            <a:r>
              <a:rPr lang="sr-Cyrl-RS" sz="1500" dirty="0">
                <a:solidFill>
                  <a:srgbClr val="FFC000"/>
                </a:solidFill>
              </a:rPr>
              <a:t>Скакавац, алигатор, трихина и обад</a:t>
            </a:r>
          </a:p>
          <a:p>
            <a:pPr>
              <a:buNone/>
            </a:pPr>
            <a:r>
              <a:rPr lang="sr-Cyrl-RS" sz="1500" dirty="0">
                <a:solidFill>
                  <a:srgbClr val="FFC000"/>
                </a:solidFill>
              </a:rPr>
              <a:t>живе како живе и радују се томе.</a:t>
            </a:r>
          </a:p>
          <a:p>
            <a:pPr>
              <a:buNone/>
            </a:pPr>
            <a:endParaRPr lang="sr-Cyrl-RS" sz="1500" dirty="0">
              <a:solidFill>
                <a:srgbClr val="FFC000"/>
              </a:solidFill>
            </a:endParaRPr>
          </a:p>
          <a:p>
            <a:pPr>
              <a:buNone/>
            </a:pPr>
            <a:r>
              <a:rPr lang="sr-Cyrl-RS" sz="1500" dirty="0">
                <a:solidFill>
                  <a:srgbClr val="FFC000"/>
                </a:solidFill>
              </a:rPr>
              <a:t>Срце кита сабљаша тешко је сто килограма, </a:t>
            </a:r>
          </a:p>
          <a:p>
            <a:pPr>
              <a:buNone/>
            </a:pPr>
            <a:r>
              <a:rPr lang="sr-Cyrl-RS" sz="1500" dirty="0">
                <a:solidFill>
                  <a:srgbClr val="FFC000"/>
                </a:solidFill>
              </a:rPr>
              <a:t>но у другом погледу оно је лако.</a:t>
            </a:r>
          </a:p>
          <a:p>
            <a:pPr>
              <a:buNone/>
            </a:pPr>
            <a:endParaRPr lang="sr-Cyrl-RS" sz="1500" dirty="0">
              <a:solidFill>
                <a:srgbClr val="FFC000"/>
              </a:solidFill>
            </a:endParaRPr>
          </a:p>
          <a:p>
            <a:pPr>
              <a:buNone/>
            </a:pPr>
            <a:r>
              <a:rPr lang="sr-Cyrl-RS" sz="1500" dirty="0">
                <a:solidFill>
                  <a:srgbClr val="FFC000"/>
                </a:solidFill>
              </a:rPr>
              <a:t>Нема ничег животињскијег </a:t>
            </a:r>
          </a:p>
          <a:p>
            <a:pPr>
              <a:buNone/>
            </a:pPr>
            <a:r>
              <a:rPr lang="sr-Cyrl-RS" sz="1500" dirty="0">
                <a:solidFill>
                  <a:srgbClr val="FFC000"/>
                </a:solidFill>
              </a:rPr>
              <a:t>од </a:t>
            </a:r>
            <a:r>
              <a:rPr lang="sr-Cyrl-RS" sz="1500" b="1" dirty="0">
                <a:solidFill>
                  <a:srgbClr val="FFC000"/>
                </a:solidFill>
              </a:rPr>
              <a:t>чисте савести</a:t>
            </a:r>
          </a:p>
          <a:p>
            <a:pPr>
              <a:buNone/>
            </a:pPr>
            <a:r>
              <a:rPr lang="sr-Cyrl-RS" sz="1500" dirty="0">
                <a:solidFill>
                  <a:srgbClr val="FFC000"/>
                </a:solidFill>
              </a:rPr>
              <a:t>на трећој Сунчевој планети</a:t>
            </a:r>
            <a:endParaRPr lang="sr-Cyrl-R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/>
          <a:srcRect l="35849" t="26073" r="35479" b="40681"/>
          <a:stretch>
            <a:fillRect/>
          </a:stretch>
        </p:blipFill>
        <p:spPr bwMode="auto">
          <a:xfrm>
            <a:off x="6862575" y="2266340"/>
            <a:ext cx="1706525" cy="1111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296260" y="2248585"/>
            <a:ext cx="65617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>
                <a:solidFill>
                  <a:schemeClr val="bg1"/>
                </a:solidFill>
              </a:rPr>
              <a:t>Ларс Хеландер</a:t>
            </a:r>
          </a:p>
          <a:p>
            <a:r>
              <a:rPr lang="en-US" b="1" i="1">
                <a:solidFill>
                  <a:srgbClr val="FFC000"/>
                </a:solidFill>
              </a:rPr>
              <a:t>Wislawa Szymborska</a:t>
            </a:r>
            <a:r>
              <a:rPr lang="sr-Cyrl-RS" b="1" i="1">
                <a:solidFill>
                  <a:srgbClr val="FFC000"/>
                </a:solidFill>
              </a:rPr>
              <a:t> </a:t>
            </a:r>
            <a:r>
              <a:rPr lang="sr-Cyrl-RS" b="1">
                <a:solidFill>
                  <a:srgbClr val="FFC000"/>
                </a:solidFill>
              </a:rPr>
              <a:t>(</a:t>
            </a:r>
            <a:r>
              <a:rPr lang="sr-Cyrl-RS">
                <a:solidFill>
                  <a:srgbClr val="FFC000"/>
                </a:solidFill>
              </a:rPr>
              <a:t>1996)</a:t>
            </a:r>
            <a:endParaRPr lang="sr-Cyrl-RS" b="1" i="1">
              <a:solidFill>
                <a:srgbClr val="FFC000"/>
              </a:solidFill>
            </a:endParaRPr>
          </a:p>
          <a:p>
            <a:endParaRPr lang="sr-Cyrl-RS">
              <a:solidFill>
                <a:schemeClr val="bg1"/>
              </a:solidFill>
            </a:endParaRPr>
          </a:p>
          <a:p>
            <a:r>
              <a:rPr lang="sr-Cyrl-RS">
                <a:solidFill>
                  <a:schemeClr val="bg1"/>
                </a:solidFill>
              </a:rPr>
              <a:t>Катажина Коледа-Зелеска</a:t>
            </a:r>
            <a:endParaRPr lang="sr-Cyrl-RS" dirty="0">
              <a:solidFill>
                <a:schemeClr val="bg1"/>
              </a:solidFill>
            </a:endParaRPr>
          </a:p>
          <a:p>
            <a:r>
              <a:rPr lang="pl-PL" b="1" i="1" dirty="0">
                <a:solidFill>
                  <a:srgbClr val="FFC000"/>
                </a:solidFill>
              </a:rPr>
              <a:t>Wisława Szymborska Chwilami życie </a:t>
            </a:r>
            <a:r>
              <a:rPr lang="pl-PL" b="1" i="1">
                <a:solidFill>
                  <a:srgbClr val="FFC000"/>
                </a:solidFill>
              </a:rPr>
              <a:t>bywa znośne</a:t>
            </a:r>
            <a:r>
              <a:rPr lang="sr-Cyrl-RS" b="1" i="1">
                <a:solidFill>
                  <a:srgbClr val="FFC000"/>
                </a:solidFill>
              </a:rPr>
              <a:t> </a:t>
            </a:r>
            <a:r>
              <a:rPr lang="sr-Cyrl-RS">
                <a:solidFill>
                  <a:srgbClr val="FFC000"/>
                </a:solidFill>
              </a:rPr>
              <a:t>(2010)</a:t>
            </a:r>
            <a:endParaRPr lang="pl-PL" dirty="0">
              <a:solidFill>
                <a:srgbClr val="FFC000"/>
              </a:solidFill>
            </a:endParaRPr>
          </a:p>
          <a:p>
            <a:endParaRPr lang="pl-PL" b="1" dirty="0">
              <a:solidFill>
                <a:schemeClr val="bg1"/>
              </a:solidFill>
            </a:endParaRPr>
          </a:p>
          <a:p>
            <a:endParaRPr lang="sr-Cyrl-RS" b="1" i="1" dirty="0">
              <a:solidFill>
                <a:schemeClr val="bg1"/>
              </a:solidFill>
            </a:endParaRPr>
          </a:p>
          <a:p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7BCDC1A4-A155-4703-A851-7832E459703F}"/>
              </a:ext>
            </a:extLst>
          </p:cNvPr>
          <p:cNvSpPr txBox="1">
            <a:spLocks/>
          </p:cNvSpPr>
          <p:nvPr/>
        </p:nvSpPr>
        <p:spPr>
          <a:xfrm>
            <a:off x="2434111" y="739290"/>
            <a:ext cx="6252689" cy="440918"/>
          </a:xfrm>
          <a:prstGeom prst="rect">
            <a:avLst/>
          </a:prstGeom>
        </p:spPr>
        <p:txBody>
          <a:bodyPr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44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Документарни филмови о Шимборској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10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24191" t="12719" r="46835" b="17760"/>
          <a:stretch>
            <a:fillRect/>
          </a:stretch>
        </p:blipFill>
        <p:spPr bwMode="auto">
          <a:xfrm>
            <a:off x="296260" y="1655520"/>
            <a:ext cx="1721840" cy="232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 cstate="print"/>
          <a:srcRect l="58494" t="24483" r="30293" b="46582"/>
          <a:stretch>
            <a:fillRect/>
          </a:stretch>
        </p:blipFill>
        <p:spPr bwMode="auto">
          <a:xfrm>
            <a:off x="2128720" y="1808225"/>
            <a:ext cx="1442927" cy="209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8475" y="1655520"/>
            <a:ext cx="28575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870" y="1350110"/>
            <a:ext cx="2129926" cy="290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34111" y="569389"/>
            <a:ext cx="6413629" cy="572644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Поштанске</a:t>
            </a:r>
            <a:r>
              <a:rPr kumimoji="0" lang="sr-Cyrl-RS" sz="44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марке с ликом Шимборске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21004" t="17708" r="21691" b="14193"/>
          <a:stretch>
            <a:fillRect/>
          </a:stretch>
        </p:blipFill>
        <p:spPr bwMode="auto">
          <a:xfrm>
            <a:off x="1976015" y="1502815"/>
            <a:ext cx="2443280" cy="15118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/>
          <p:nvPr/>
        </p:nvPicPr>
        <p:blipFill>
          <a:blip r:embed="rId3" cstate="print"/>
          <a:srcRect l="21267" t="17578" r="21837" b="13411"/>
          <a:stretch>
            <a:fillRect/>
          </a:stretch>
        </p:blipFill>
        <p:spPr bwMode="auto">
          <a:xfrm>
            <a:off x="5946345" y="1350110"/>
            <a:ext cx="2443280" cy="15442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/>
          <p:nvPr/>
        </p:nvPicPr>
        <p:blipFill>
          <a:blip r:embed="rId4" cstate="print"/>
          <a:srcRect l="24668" t="20573" r="25868" b="20052"/>
          <a:stretch>
            <a:fillRect/>
          </a:stretch>
        </p:blipFill>
        <p:spPr bwMode="auto">
          <a:xfrm>
            <a:off x="296260" y="3029865"/>
            <a:ext cx="2939143" cy="198555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/>
          <p:nvPr/>
        </p:nvPicPr>
        <p:blipFill>
          <a:blip r:embed="rId5" cstate="print"/>
          <a:srcRect l="21212" t="18229" r="22131" b="13672"/>
          <a:stretch>
            <a:fillRect/>
          </a:stretch>
        </p:blipFill>
        <p:spPr bwMode="auto">
          <a:xfrm>
            <a:off x="5793640" y="3029865"/>
            <a:ext cx="3062902" cy="19718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503065" y="281175"/>
            <a:ext cx="5191970" cy="7635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r-Cyrl-RS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34111" y="739290"/>
            <a:ext cx="6252689" cy="440918"/>
          </a:xfrm>
          <a:prstGeom prst="rect">
            <a:avLst/>
          </a:prstGeom>
        </p:spPr>
        <p:txBody>
          <a:bodyPr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44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Музеј Виславе Шимборске у Кракову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 l="32729" t="14934" r="33489" b="12500"/>
          <a:stretch>
            <a:fillRect/>
          </a:stretch>
        </p:blipFill>
        <p:spPr bwMode="auto">
          <a:xfrm>
            <a:off x="3044950" y="1502815"/>
            <a:ext cx="3011533" cy="364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296260" y="1502815"/>
            <a:ext cx="2587750" cy="351106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r-Cyrl-RS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r-Cyrl-RS" sz="1400" i="1" dirty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Срећна љубав. Је ли то нормално,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1400" dirty="0">
                <a:solidFill>
                  <a:schemeClr val="bg1"/>
                </a:solidFill>
              </a:rPr>
              <a:t>је ли то озбиљно, је ли то корисно –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Шта свет има од двоје људи,</a:t>
            </a:r>
            <a:r>
              <a:rPr kumimoji="0" lang="sr-Cyrl-RS" sz="1400" b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1400" baseline="0" dirty="0">
                <a:solidFill>
                  <a:schemeClr val="bg1"/>
                </a:solidFill>
              </a:rPr>
              <a:t>који</a:t>
            </a:r>
            <a:r>
              <a:rPr lang="sr-Cyrl-RS" sz="1400" dirty="0">
                <a:solidFill>
                  <a:schemeClr val="bg1"/>
                </a:solidFill>
              </a:rPr>
              <a:t> не виде свет?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1400" dirty="0">
                <a:solidFill>
                  <a:schemeClr val="bg1"/>
                </a:solidFill>
              </a:rPr>
              <a:t>....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r-Cyrl-RS" sz="1400" dirty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sr-Latn-RS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„</a:t>
            </a:r>
            <a:r>
              <a:rPr kumimoji="0" lang="sr-Cyrl-RS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Срећна љубав</a:t>
            </a:r>
            <a:r>
              <a:rPr kumimoji="0" lang="sr-Latn-RS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</a:t>
            </a:r>
            <a:r>
              <a:rPr kumimoji="0" lang="sr-Cyrl-RS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51450" y="1502815"/>
            <a:ext cx="2587750" cy="334085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r-Cyrl-RS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1400" b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...</a:t>
            </a:r>
            <a:endParaRPr kumimoji="0" lang="sr-Latn-RS" sz="14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Наш једини сусрет, после много година,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био је разговор двеју столица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 хладним столом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...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r-Cyrl-RS" sz="1400" b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r-Cyrl-RS" sz="14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sr-Latn-RS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„</a:t>
            </a:r>
            <a:r>
              <a:rPr kumimoji="0" lang="sr-Cyrl-RS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Прва љубав</a:t>
            </a:r>
            <a:r>
              <a:rPr kumimoji="0" lang="sr-Latn-RS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</a:t>
            </a:r>
            <a:r>
              <a:rPr kumimoji="0" lang="sr-Cyrl-RS" sz="1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20201" t="20703" r="21471" b="21213"/>
          <a:stretch>
            <a:fillRect/>
          </a:stretch>
        </p:blipFill>
        <p:spPr bwMode="auto">
          <a:xfrm>
            <a:off x="2839312" y="1600563"/>
            <a:ext cx="3465376" cy="194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r-Cyrl-RS" b="1" i="1" dirty="0"/>
              <a:t>ЕПИТАФ</a:t>
            </a:r>
            <a:endParaRPr lang="sr-Cyrl-R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sr-Cyrl-RS" sz="1600" dirty="0">
                <a:solidFill>
                  <a:srgbClr val="FFC000"/>
                </a:solidFill>
              </a:rPr>
              <a:t>Ту лежи старовременска, као запета,</a:t>
            </a:r>
            <a:br>
              <a:rPr lang="sr-Cyrl-RS" sz="1600" dirty="0">
                <a:solidFill>
                  <a:srgbClr val="FFC000"/>
                </a:solidFill>
              </a:rPr>
            </a:br>
            <a:r>
              <a:rPr lang="sr-Cyrl-RS" sz="1600" dirty="0">
                <a:solidFill>
                  <a:srgbClr val="FFC000"/>
                </a:solidFill>
              </a:rPr>
              <a:t>ауторка неколико песама. Вечни покој</a:t>
            </a:r>
            <a:br>
              <a:rPr lang="sr-Cyrl-RS" sz="1600" dirty="0">
                <a:solidFill>
                  <a:srgbClr val="FFC000"/>
                </a:solidFill>
              </a:rPr>
            </a:br>
            <a:r>
              <a:rPr lang="sr-Cyrl-RS" sz="1600" dirty="0">
                <a:solidFill>
                  <a:srgbClr val="FFC000"/>
                </a:solidFill>
              </a:rPr>
              <a:t>милостиво дала јој земља, мада трупло</a:t>
            </a:r>
            <a:br>
              <a:rPr lang="sr-Cyrl-RS" sz="1600" dirty="0">
                <a:solidFill>
                  <a:srgbClr val="FFC000"/>
                </a:solidFill>
              </a:rPr>
            </a:br>
            <a:r>
              <a:rPr lang="sr-Cyrl-RS" sz="1600" dirty="0">
                <a:solidFill>
                  <a:srgbClr val="FFC000"/>
                </a:solidFill>
              </a:rPr>
              <a:t>ни у једну књижевну групу није спадало.</a:t>
            </a:r>
            <a:br>
              <a:rPr lang="sr-Cyrl-RS" sz="1600" dirty="0">
                <a:solidFill>
                  <a:srgbClr val="FFC000"/>
                </a:solidFill>
              </a:rPr>
            </a:br>
            <a:r>
              <a:rPr lang="sr-Cyrl-RS" sz="1600" dirty="0">
                <a:solidFill>
                  <a:srgbClr val="FFC000"/>
                </a:solidFill>
              </a:rPr>
              <a:t>Али на гробу и нема ничег бољег</a:t>
            </a:r>
            <a:br>
              <a:rPr lang="sr-Cyrl-RS" sz="1600" dirty="0">
                <a:solidFill>
                  <a:srgbClr val="FFC000"/>
                </a:solidFill>
              </a:rPr>
            </a:br>
            <a:r>
              <a:rPr lang="sr-Cyrl-RS" sz="1600" dirty="0">
                <a:solidFill>
                  <a:srgbClr val="FFC000"/>
                </a:solidFill>
              </a:rPr>
              <a:t>сем ових рима, чичка и сове.</a:t>
            </a:r>
          </a:p>
          <a:p>
            <a:pPr>
              <a:buNone/>
            </a:pPr>
            <a:r>
              <a:rPr lang="sr-Cyrl-RS" sz="1600" dirty="0">
                <a:solidFill>
                  <a:srgbClr val="FFC000"/>
                </a:solidFill>
              </a:rPr>
              <a:t>Пролазниче, извади из ташне мозак електрични</a:t>
            </a:r>
            <a:br>
              <a:rPr lang="sr-Cyrl-RS" sz="1600" dirty="0">
                <a:solidFill>
                  <a:srgbClr val="FFC000"/>
                </a:solidFill>
              </a:rPr>
            </a:br>
            <a:r>
              <a:rPr lang="sr-Cyrl-RS" sz="1600" dirty="0">
                <a:solidFill>
                  <a:srgbClr val="FFC000"/>
                </a:solidFill>
              </a:rPr>
              <a:t>и над судбином Шимборске за часак се замисли.</a:t>
            </a:r>
          </a:p>
          <a:p>
            <a:endParaRPr lang="sr-Latn-R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76" y="1350110"/>
            <a:ext cx="5497379" cy="1640354"/>
          </a:xfrm>
        </p:spPr>
        <p:txBody>
          <a:bodyPr>
            <a:normAutofit/>
          </a:bodyPr>
          <a:lstStyle/>
          <a:p>
            <a:r>
              <a:rPr lang="sr-Cyrl-RS" dirty="0"/>
              <a:t>ВИСЛАВА </a:t>
            </a:r>
            <a:br>
              <a:rPr lang="sr-Cyrl-RS" dirty="0"/>
            </a:br>
            <a:r>
              <a:rPr lang="sr-Cyrl-RS" dirty="0"/>
              <a:t>ШИМБО</a:t>
            </a:r>
            <a:r>
              <a:rPr lang="sr-Cyrl-RS" b="1" dirty="0">
                <a:solidFill>
                  <a:srgbClr val="FF0000"/>
                </a:solidFill>
              </a:rPr>
              <a:t>Р</a:t>
            </a:r>
            <a:r>
              <a:rPr lang="sr-Cyrl-RS" dirty="0"/>
              <a:t>СКА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376" y="3320598"/>
            <a:ext cx="5344674" cy="778202"/>
          </a:xfrm>
        </p:spPr>
        <p:txBody>
          <a:bodyPr>
            <a:normAutofit/>
          </a:bodyPr>
          <a:lstStyle/>
          <a:p>
            <a:r>
              <a:rPr lang="sr-Cyrl-RS" sz="1800" dirty="0">
                <a:solidFill>
                  <a:srgbClr val="C39C55"/>
                </a:solidFill>
              </a:rPr>
              <a:t>Умрла 1. фебруара 2012. </a:t>
            </a:r>
            <a:endParaRPr lang="sr-Latn-RS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sr-Latn-RS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sr-Latn-RS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sr-Latn-RS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376" y="3320598"/>
            <a:ext cx="5344674" cy="1694432"/>
          </a:xfrm>
        </p:spPr>
        <p:txBody>
          <a:bodyPr>
            <a:normAutofit/>
          </a:bodyPr>
          <a:lstStyle/>
          <a:p>
            <a:endParaRPr lang="sr-Latn-RS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sr-Latn-RS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sr-Latn-RS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sr-Cyrl-RS" sz="1800" dirty="0" smtClean="0">
                <a:solidFill>
                  <a:srgbClr val="C39C55"/>
                </a:solidFill>
              </a:rPr>
              <a:t>Поводом </a:t>
            </a:r>
            <a:r>
              <a:rPr lang="sr-Cyrl-R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Светског дана књиге </a:t>
            </a:r>
            <a:r>
              <a:rPr lang="sr-Cyrl-RS" sz="1800" b="1" dirty="0" smtClean="0">
                <a:solidFill>
                  <a:srgbClr val="FE9202"/>
                </a:solidFill>
              </a:rPr>
              <a:t>23. априла 2023.</a:t>
            </a:r>
          </a:p>
          <a:p>
            <a:r>
              <a:rPr lang="sr-Cyrl-RS" sz="1800" dirty="0" smtClean="0">
                <a:solidFill>
                  <a:srgbClr val="C39C55"/>
                </a:solidFill>
              </a:rPr>
              <a:t>изложбу приредила </a:t>
            </a:r>
            <a:r>
              <a:rPr lang="sr-Cyrl-RS" sz="1800" b="1" dirty="0" smtClean="0">
                <a:solidFill>
                  <a:srgbClr val="FFFF00"/>
                </a:solidFill>
              </a:rPr>
              <a:t>Љиљана </a:t>
            </a:r>
            <a:r>
              <a:rPr lang="sr-Cyrl-RS" sz="1800" b="1" dirty="0">
                <a:solidFill>
                  <a:srgbClr val="FFFF00"/>
                </a:solidFill>
              </a:rPr>
              <a:t>Ћук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DD0CC2A-3945-4991-B670-C08B8B1BE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3600" i="1" dirty="0"/>
              <a:t>Стварност захтева</a:t>
            </a:r>
            <a:endParaRPr lang="sr-Latn-RS" dirty="0"/>
          </a:p>
        </p:txBody>
      </p:sp>
      <p:sp>
        <p:nvSpPr>
          <p:cNvPr id="4" name="Čuvar mesta za sadržaj 2">
            <a:extLst>
              <a:ext uri="{FF2B5EF4-FFF2-40B4-BE49-F238E27FC236}">
                <a16:creationId xmlns="" xmlns:a16="http://schemas.microsoft.com/office/drawing/2014/main" id="{36AFA6DF-02EE-4286-9325-3363A127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349375"/>
            <a:ext cx="4122738" cy="3513138"/>
          </a:xfrm>
        </p:spPr>
        <p:txBody>
          <a:bodyPr/>
          <a:lstStyle/>
          <a:p>
            <a:pPr>
              <a:buNone/>
            </a:pPr>
            <a:r>
              <a:rPr lang="sr-Cyrl-RS" sz="2000" dirty="0"/>
              <a:t>...</a:t>
            </a:r>
          </a:p>
          <a:p>
            <a:pPr>
              <a:buNone/>
            </a:pPr>
            <a:r>
              <a:rPr lang="sr-Cyrl-RS" sz="2000" dirty="0"/>
              <a:t>Толико је много </a:t>
            </a:r>
            <a:r>
              <a:rPr lang="sr-Cyrl-RS" sz="2000" b="1" dirty="0">
                <a:solidFill>
                  <a:srgbClr val="FF0000"/>
                </a:solidFill>
              </a:rPr>
              <a:t>Свега</a:t>
            </a:r>
          </a:p>
          <a:p>
            <a:pPr>
              <a:buNone/>
            </a:pPr>
            <a:r>
              <a:rPr lang="sr-Cyrl-RS" sz="2000" dirty="0"/>
              <a:t>да је </a:t>
            </a:r>
            <a:r>
              <a:rPr lang="sr-Cyrl-RS" sz="2000" b="1" dirty="0">
                <a:solidFill>
                  <a:srgbClr val="FF0000"/>
                </a:solidFill>
              </a:rPr>
              <a:t>ништа </a:t>
            </a:r>
            <a:r>
              <a:rPr lang="sr-Cyrl-RS" sz="2000" dirty="0"/>
              <a:t>прилично добро заклоњено</a:t>
            </a:r>
          </a:p>
          <a:p>
            <a:pPr>
              <a:buNone/>
            </a:pPr>
            <a:r>
              <a:rPr lang="sr-Cyrl-RS" sz="2000" dirty="0"/>
              <a:t>...</a:t>
            </a:r>
          </a:p>
          <a:p>
            <a:pPr marL="0" indent="0">
              <a:buNone/>
            </a:pPr>
            <a:endParaRPr lang="sr-Latn-RS" dirty="0"/>
          </a:p>
        </p:txBody>
      </p:sp>
    </p:spTree>
    <p:extLst>
      <p:ext uri="{BB962C8B-B14F-4D97-AF65-F5344CB8AC3E}">
        <p14:creationId xmlns="" xmlns:p14="http://schemas.microsoft.com/office/powerpoint/2010/main" val="152863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="" xmlns:a16="http://schemas.microsoft.com/office/drawing/2014/main" id="{52C08562-9627-48A5-8E43-0D4E6568E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6345" y="1382033"/>
            <a:ext cx="2901394" cy="351221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sr-Cyrl-RS" sz="1600" dirty="0"/>
              <a:t>У интервјуима је истицала да је српски један од првих језика на који је превођена…</a:t>
            </a:r>
          </a:p>
          <a:p>
            <a:pPr>
              <a:spcBef>
                <a:spcPts val="0"/>
              </a:spcBef>
              <a:buNone/>
            </a:pPr>
            <a:endParaRPr lang="sr-Cyrl-RS" sz="1600" dirty="0"/>
          </a:p>
          <a:p>
            <a:pPr marL="514350" indent="-339725">
              <a:spcBef>
                <a:spcPts val="0"/>
              </a:spcBef>
              <a:buNone/>
            </a:pPr>
            <a:r>
              <a:rPr lang="sr-Cyrl-RS" sz="1600" dirty="0"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реводио ју је </a:t>
            </a:r>
            <a:r>
              <a:rPr lang="ru-RU" sz="1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Петар </a:t>
            </a:r>
            <a:r>
              <a:rPr lang="sr-Cyrl-RS" sz="1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ујичић</a:t>
            </a:r>
            <a:r>
              <a:rPr lang="ru-RU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све до своје смрти 1993. године. </a:t>
            </a:r>
          </a:p>
          <a:p>
            <a:pPr marL="514350" indent="-339725">
              <a:spcBef>
                <a:spcPts val="0"/>
              </a:spcBef>
              <a:buNone/>
            </a:pP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Након 1993. </a:t>
            </a:r>
            <a:r>
              <a:rPr lang="ru-RU" sz="1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Бисерка Рајчић</a:t>
            </a:r>
            <a:r>
              <a:rPr lang="ru-RU" sz="1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Осим њих</a:t>
            </a:r>
            <a:r>
              <a:rPr lang="sr-Cyrl-RS" sz="1600" dirty="0"/>
              <a:t>: </a:t>
            </a:r>
          </a:p>
          <a:p>
            <a:pPr marL="914400" lvl="1" indent="-339725">
              <a:spcBef>
                <a:spcPts val="0"/>
              </a:spcBef>
              <a:buNone/>
            </a:pPr>
            <a:r>
              <a:rPr lang="sr-Cyrl-RS" sz="1600" dirty="0">
                <a:solidFill>
                  <a:srgbClr val="FFC000"/>
                </a:solidFill>
              </a:rPr>
              <a:t>Зоран М. Мандић</a:t>
            </a:r>
          </a:p>
          <a:p>
            <a:pPr marL="914400" lvl="1" indent="-339725">
              <a:spcBef>
                <a:spcPts val="0"/>
              </a:spcBef>
              <a:buNone/>
            </a:pPr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Петар Буњак</a:t>
            </a:r>
          </a:p>
          <a:p>
            <a:pPr marL="914400" lvl="1" indent="-339725">
              <a:spcBef>
                <a:spcPts val="0"/>
              </a:spcBef>
              <a:buNone/>
            </a:pPr>
            <a:r>
              <a:rPr lang="ru-RU" sz="1600" dirty="0">
                <a:solidFill>
                  <a:srgbClr val="92D050"/>
                </a:solidFill>
              </a:rPr>
              <a:t>Слађана Јанковић</a:t>
            </a:r>
            <a:endParaRPr lang="sr-Latn-RS" sz="1600" dirty="0">
              <a:solidFill>
                <a:srgbClr val="92D050"/>
              </a:solidFill>
            </a:endParaRPr>
          </a:p>
          <a:p>
            <a:pPr>
              <a:buNone/>
            </a:pPr>
            <a:endParaRPr lang="sr-Cyrl-RS" sz="1800" dirty="0"/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76B5F0C4-0464-4A9F-A51D-893AC34FE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1340964"/>
            <a:ext cx="5344675" cy="3456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0168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36" y="128470"/>
            <a:ext cx="8229600" cy="916159"/>
          </a:xfrm>
        </p:spPr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rgbClr val="FF0000"/>
                </a:solidFill>
              </a:rPr>
              <a:t>Објавила је 12 </a:t>
            </a:r>
            <a:r>
              <a:rPr lang="sr-Cyrl-RS" dirty="0">
                <a:solidFill>
                  <a:srgbClr val="FF0000"/>
                </a:solidFill>
              </a:rPr>
              <a:t>збирки песама </a:t>
            </a:r>
            <a:r>
              <a:rPr lang="sr-Cyrl-RS" b="1" dirty="0">
                <a:solidFill>
                  <a:srgbClr val="FF0000"/>
                </a:solidFill>
              </a:rPr>
              <a:t/>
            </a:r>
            <a:br>
              <a:rPr lang="sr-Cyrl-RS" b="1" dirty="0">
                <a:solidFill>
                  <a:srgbClr val="FF0000"/>
                </a:solidFill>
              </a:rPr>
            </a:br>
            <a:r>
              <a:rPr lang="sr-Cyrl-RS" dirty="0">
                <a:solidFill>
                  <a:srgbClr val="FF0000"/>
                </a:solidFill>
              </a:rPr>
              <a:t>пре доделе Нобелове награде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6" y="1264628"/>
            <a:ext cx="3359510" cy="3597695"/>
          </a:xfrm>
          <a:noFill/>
          <a:ln>
            <a:noFill/>
          </a:ln>
        </p:spPr>
        <p:txBody>
          <a:bodyPr>
            <a:noAutofit/>
          </a:bodyPr>
          <a:lstStyle/>
          <a:p>
            <a:pPr marL="514350" lvl="0" indent="-339725">
              <a:buNone/>
            </a:pPr>
            <a:r>
              <a:rPr lang="sr-Cyrl-RS" sz="1600" dirty="0">
                <a:solidFill>
                  <a:srgbClr val="FF0000"/>
                </a:solidFill>
              </a:rPr>
              <a:t>Код </a:t>
            </a:r>
            <a:r>
              <a:rPr lang="sr-Cyrl-RS" sz="1600" dirty="0" smtClean="0">
                <a:solidFill>
                  <a:srgbClr val="FF0000"/>
                </a:solidFill>
              </a:rPr>
              <a:t>нас су објављене </a:t>
            </a:r>
            <a:r>
              <a:rPr lang="sr-Cyrl-RS" sz="1600" dirty="0">
                <a:solidFill>
                  <a:srgbClr val="FF0000"/>
                </a:solidFill>
              </a:rPr>
              <a:t>три:</a:t>
            </a:r>
          </a:p>
          <a:p>
            <a:pPr marL="514350" indent="-339725">
              <a:buNone/>
            </a:pPr>
            <a:endParaRPr lang="sr-Cyrl-RS" sz="1600" dirty="0"/>
          </a:p>
          <a:p>
            <a:pPr marL="517525">
              <a:buFont typeface="+mj-lt"/>
              <a:buAutoNum type="arabicPeriod"/>
            </a:pPr>
            <a:r>
              <a:rPr lang="sr-Cyrl-R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sr-Cyrl-R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Сваки </a:t>
            </a:r>
            <a:r>
              <a:rPr lang="sr-Cyrl-R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случај</a:t>
            </a:r>
            <a:r>
              <a:rPr lang="sr-Cyrl-R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“. </a:t>
            </a:r>
            <a:r>
              <a:rPr lang="sr-Cyrl-RS" sz="1600" dirty="0" smtClean="0"/>
              <a:t>Београд</a:t>
            </a:r>
            <a:r>
              <a:rPr lang="sr-Cyrl-RS" sz="1600" dirty="0"/>
              <a:t>: Народна </a:t>
            </a:r>
            <a:r>
              <a:rPr lang="sr-Cyrl-RS" sz="1600" dirty="0" smtClean="0"/>
              <a:t>књига,</a:t>
            </a:r>
            <a:r>
              <a:rPr lang="sr-Cyrl-R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1983 </a:t>
            </a:r>
            <a:r>
              <a:rPr lang="sr-Cyrl-RS" sz="1600" dirty="0" smtClean="0"/>
              <a:t>[</a:t>
            </a:r>
            <a:r>
              <a:rPr lang="sr-Cyrl-RS" sz="1600" dirty="0" smtClean="0">
                <a:solidFill>
                  <a:srgbClr val="FF0000"/>
                </a:solidFill>
              </a:rPr>
              <a:t>1972</a:t>
            </a:r>
            <a:r>
              <a:rPr lang="sr-Cyrl-RS" sz="1600" dirty="0" smtClean="0"/>
              <a:t>]. </a:t>
            </a:r>
            <a:endParaRPr lang="sr-Cyrl-RS" sz="1600" dirty="0"/>
          </a:p>
          <a:p>
            <a:pPr marL="517525">
              <a:buFont typeface="+mj-lt"/>
              <a:buAutoNum type="arabicPeriod"/>
            </a:pPr>
            <a:endParaRPr lang="sr-Cyrl-RS" sz="1600" dirty="0"/>
          </a:p>
          <a:p>
            <a:pPr marL="517525">
              <a:buFont typeface="+mj-lt"/>
              <a:buAutoNum type="arabicPeriod"/>
            </a:pPr>
            <a:r>
              <a:rPr lang="sr-Cyrl-RS" sz="1600" dirty="0"/>
              <a:t> „</a:t>
            </a:r>
            <a:r>
              <a:rPr lang="sr-Cyrl-RS" sz="1600" b="1" dirty="0"/>
              <a:t>Људи на </a:t>
            </a:r>
            <a:r>
              <a:rPr lang="sr-Cyrl-RS" sz="1600" b="1" dirty="0" smtClean="0"/>
              <a:t>мосту</a:t>
            </a:r>
            <a:r>
              <a:rPr lang="sr-Cyrl-RS" sz="1600" dirty="0" smtClean="0"/>
              <a:t>“. Осијек</a:t>
            </a:r>
            <a:r>
              <a:rPr lang="sr-Cyrl-RS" sz="1600" dirty="0"/>
              <a:t>: </a:t>
            </a:r>
            <a:r>
              <a:rPr lang="sr-Cyrl-RS" sz="1600" dirty="0" smtClean="0"/>
              <a:t>Ревија, 1989 [</a:t>
            </a:r>
            <a:r>
              <a:rPr lang="sr-Cyrl-RS" sz="1600" dirty="0" smtClean="0">
                <a:solidFill>
                  <a:srgbClr val="FF0000"/>
                </a:solidFill>
              </a:rPr>
              <a:t>1986</a:t>
            </a:r>
            <a:r>
              <a:rPr lang="sr-Cyrl-RS" sz="1600" dirty="0" smtClean="0"/>
              <a:t>].</a:t>
            </a:r>
            <a:endParaRPr lang="sr-Latn-RS" sz="1600" dirty="0"/>
          </a:p>
          <a:p>
            <a:pPr marL="517525">
              <a:buFont typeface="+mj-lt"/>
              <a:buAutoNum type="arabicPeriod"/>
            </a:pPr>
            <a:endParaRPr lang="sr-Latn-RS" sz="1600" dirty="0"/>
          </a:p>
          <a:p>
            <a:pPr marL="517525">
              <a:buFont typeface="+mj-lt"/>
              <a:buAutoNum type="arabicPeriod"/>
            </a:pPr>
            <a:r>
              <a:rPr lang="sr-Cyrl-RS" sz="1600" dirty="0"/>
              <a:t>„</a:t>
            </a:r>
            <a:r>
              <a:rPr lang="sr-Cyrl-RS" sz="1600" b="1" dirty="0"/>
              <a:t>Крај и </a:t>
            </a:r>
            <a:r>
              <a:rPr lang="sr-Cyrl-RS" sz="1600" b="1" dirty="0" smtClean="0"/>
              <a:t>почетак</a:t>
            </a:r>
            <a:r>
              <a:rPr lang="sr-Cyrl-RS" sz="1600" dirty="0" smtClean="0"/>
              <a:t>“. Вршац</a:t>
            </a:r>
            <a:r>
              <a:rPr lang="sr-Cyrl-RS" sz="1600" dirty="0"/>
              <a:t>: </a:t>
            </a:r>
            <a:r>
              <a:rPr lang="sr-Cyrl-RS" sz="1600" dirty="0" smtClean="0"/>
              <a:t>КОВ, 1996 [</a:t>
            </a:r>
            <a:r>
              <a:rPr lang="sr-Cyrl-RS" sz="1600" dirty="0" smtClean="0">
                <a:solidFill>
                  <a:srgbClr val="FF0000"/>
                </a:solidFill>
              </a:rPr>
              <a:t>1993</a:t>
            </a:r>
            <a:r>
              <a:rPr lang="sr-Cyrl-RS" sz="1600" dirty="0" smtClean="0"/>
              <a:t>].</a:t>
            </a:r>
            <a:endParaRPr lang="sr-Cyrl-RS" sz="1600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E557DB15-0637-44A3-9F5B-165C6CE2D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1502815"/>
            <a:ext cx="1679755" cy="3044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Čuvar mesta za sadržaj 4">
            <a:extLst>
              <a:ext uri="{FF2B5EF4-FFF2-40B4-BE49-F238E27FC236}">
                <a16:creationId xmlns="" xmlns:a16="http://schemas.microsoft.com/office/drawing/2014/main" id="{3A6EB780-E637-4B64-B724-42F8E3679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65" y="1502815"/>
            <a:ext cx="1832460" cy="3020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E:\!!! 13 04 2023\Šimborska\Vislava-Simborska-KRAJ-I-POCETAK_slika_O_1434040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0690" y="1502815"/>
            <a:ext cx="1670605" cy="3054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Нобелова награда за књижевност</a:t>
            </a:r>
            <a:br>
              <a:rPr lang="sr-Cyrl-RS" dirty="0"/>
            </a:br>
            <a:r>
              <a:rPr lang="sr-Cyrl-RS" dirty="0"/>
              <a:t>1996. године</a:t>
            </a:r>
            <a:endParaRPr lang="en-US" dirty="0"/>
          </a:p>
        </p:txBody>
      </p:sp>
      <p:pic>
        <p:nvPicPr>
          <p:cNvPr id="4" name="Content Placeholder 3" descr="Vislava Šimborska — Википедија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45370" y="1349375"/>
            <a:ext cx="1853261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3F6B5E6-39E8-4329-836B-6476082E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36" y="128470"/>
            <a:ext cx="8229600" cy="916160"/>
          </a:xfrm>
        </p:spPr>
        <p:txBody>
          <a:bodyPr>
            <a:normAutofit/>
          </a:bodyPr>
          <a:lstStyle/>
          <a:p>
            <a:r>
              <a:rPr lang="sr-Cyrl-RS" dirty="0">
                <a:solidFill>
                  <a:srgbClr val="FF0000"/>
                </a:solidFill>
              </a:rPr>
              <a:t>И још 8 збирки после 1996.</a:t>
            </a:r>
            <a:endParaRPr lang="sr-Latn-RS" dirty="0">
              <a:solidFill>
                <a:srgbClr val="FF0000"/>
              </a:solidFill>
            </a:endParaRPr>
          </a:p>
        </p:txBody>
      </p:sp>
      <p:sp>
        <p:nvSpPr>
          <p:cNvPr id="3" name="Čuvar mesta za sadržaj 2">
            <a:extLst>
              <a:ext uri="{FF2B5EF4-FFF2-40B4-BE49-F238E27FC236}">
                <a16:creationId xmlns="" xmlns:a16="http://schemas.microsoft.com/office/drawing/2014/main" id="{4BC71F93-972B-44C4-A3B4-AC163DA03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7406"/>
            <a:ext cx="3503066" cy="3946094"/>
          </a:xfrm>
        </p:spPr>
        <p:txBody>
          <a:bodyPr>
            <a:normAutofit lnSpcReduction="10000"/>
          </a:bodyPr>
          <a:lstStyle/>
          <a:p>
            <a:pPr marL="514350" indent="-339725">
              <a:buNone/>
            </a:pPr>
            <a:r>
              <a:rPr lang="sr-Cyrl-RS" sz="1600" dirty="0">
                <a:solidFill>
                  <a:srgbClr val="FF0000"/>
                </a:solidFill>
              </a:rPr>
              <a:t>Код нас </a:t>
            </a:r>
            <a:r>
              <a:rPr lang="sr-Cyrl-RS" sz="1600" dirty="0" smtClean="0">
                <a:solidFill>
                  <a:srgbClr val="FF0000"/>
                </a:solidFill>
              </a:rPr>
              <a:t>су објављене </a:t>
            </a:r>
            <a:r>
              <a:rPr lang="sr-Cyrl-RS" sz="1600" b="1" dirty="0">
                <a:solidFill>
                  <a:srgbClr val="FF0000"/>
                </a:solidFill>
              </a:rPr>
              <a:t>четири</a:t>
            </a:r>
            <a:r>
              <a:rPr lang="sr-Cyrl-RS" sz="1600" dirty="0" smtClean="0">
                <a:solidFill>
                  <a:srgbClr val="FF0000"/>
                </a:solidFill>
              </a:rPr>
              <a:t>:</a:t>
            </a:r>
            <a:endParaRPr lang="sr-Cyrl-RS" sz="1600" dirty="0">
              <a:solidFill>
                <a:srgbClr val="FF0000"/>
              </a:solidFill>
            </a:endParaRPr>
          </a:p>
          <a:p>
            <a:pPr marL="517525">
              <a:buFont typeface="+mj-lt"/>
              <a:buAutoNum type="arabicPeriod"/>
            </a:pPr>
            <a:r>
              <a:rPr lang="sr-Cyrl-R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sr-Cyrl-R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Тренутак</a:t>
            </a:r>
            <a:r>
              <a:rPr lang="sr-Cyrl-R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sr-Cyrl-RS" sz="1600" dirty="0" smtClean="0"/>
              <a:t>. </a:t>
            </a:r>
            <a:r>
              <a:rPr lang="sr-Cyrl-RS" sz="1600" dirty="0"/>
              <a:t>Вршац</a:t>
            </a:r>
            <a:r>
              <a:rPr lang="en-US" sz="1600" dirty="0"/>
              <a:t>: </a:t>
            </a:r>
            <a:r>
              <a:rPr lang="sr-Cyrl-RS" sz="1600" dirty="0" smtClean="0"/>
              <a:t>КОВ, </a:t>
            </a:r>
            <a:r>
              <a:rPr lang="sr-Cyrl-R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2002 </a:t>
            </a:r>
            <a:r>
              <a:rPr lang="sr-Cyrl-RS" sz="1600" dirty="0" smtClean="0"/>
              <a:t>[</a:t>
            </a:r>
            <a:r>
              <a:rPr lang="sr-Cyrl-RS" sz="1600" dirty="0" smtClean="0">
                <a:solidFill>
                  <a:srgbClr val="FF0000"/>
                </a:solidFill>
              </a:rPr>
              <a:t>2002</a:t>
            </a:r>
            <a:r>
              <a:rPr lang="sr-Cyrl-RS" sz="1600" dirty="0" smtClean="0"/>
              <a:t>]. </a:t>
            </a:r>
            <a:r>
              <a:rPr lang="sr-Cyrl-RS" sz="1600" dirty="0" smtClean="0">
                <a:solidFill>
                  <a:srgbClr val="FFC000"/>
                </a:solidFill>
              </a:rPr>
              <a:t>(</a:t>
            </a:r>
            <a:r>
              <a:rPr lang="sr-Cyrl-RS" sz="1600" dirty="0">
                <a:solidFill>
                  <a:srgbClr val="FFC000"/>
                </a:solidFill>
              </a:rPr>
              <a:t>укупно 23 песме: од тога 7 пре објављивања Нобелове награде)</a:t>
            </a:r>
            <a:endParaRPr lang="sr-Latn-RS" sz="1600" dirty="0">
              <a:solidFill>
                <a:srgbClr val="FFC000"/>
              </a:solidFill>
            </a:endParaRPr>
          </a:p>
          <a:p>
            <a:pPr marL="517525">
              <a:buFont typeface="+mj-lt"/>
              <a:buAutoNum type="arabicPeriod"/>
            </a:pPr>
            <a:endParaRPr lang="sr-Latn-R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7525">
              <a:buFont typeface="+mj-lt"/>
              <a:buAutoNum type="arabicPeriod"/>
            </a:pPr>
            <a:r>
              <a:rPr lang="sr-Cyrl-R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sr-Cyrl-R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Две </a:t>
            </a:r>
            <a:r>
              <a:rPr lang="sr-Cyrl-R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тачке</a:t>
            </a:r>
            <a:r>
              <a:rPr lang="sr-Cyrl-R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“. </a:t>
            </a:r>
            <a:r>
              <a:rPr lang="sr-Cyrl-RS" sz="1600" dirty="0" smtClean="0"/>
              <a:t>Вршац</a:t>
            </a:r>
            <a:r>
              <a:rPr lang="en-US" sz="1600" dirty="0"/>
              <a:t>: </a:t>
            </a:r>
            <a:r>
              <a:rPr lang="sr-Cyrl-RS" sz="1600" dirty="0" smtClean="0"/>
              <a:t>КОВ, </a:t>
            </a:r>
            <a:r>
              <a:rPr lang="sr-Cyrl-R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2006 </a:t>
            </a:r>
            <a:r>
              <a:rPr lang="sr-Cyrl-RS" sz="1600" dirty="0" smtClean="0"/>
              <a:t>[</a:t>
            </a:r>
            <a:r>
              <a:rPr lang="sr-Cyrl-RS" sz="1600" dirty="0" smtClean="0">
                <a:solidFill>
                  <a:srgbClr val="FF0000"/>
                </a:solidFill>
              </a:rPr>
              <a:t>2005</a:t>
            </a:r>
            <a:r>
              <a:rPr lang="sr-Cyrl-RS" sz="1600" dirty="0" smtClean="0"/>
              <a:t>]. </a:t>
            </a:r>
            <a:endParaRPr lang="sr-Cyrl-RS" sz="1600" dirty="0"/>
          </a:p>
          <a:p>
            <a:pPr marL="517525">
              <a:buFont typeface="+mj-lt"/>
              <a:buAutoNum type="arabicPeriod"/>
            </a:pPr>
            <a:endParaRPr lang="sr-Cyrl-R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7525">
              <a:buFont typeface="+mj-lt"/>
              <a:buAutoNum type="arabicPeriod"/>
            </a:pPr>
            <a:r>
              <a:rPr lang="sr-Cyrl-R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sr-Cyrl-R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sr-Cyrl-R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вде</a:t>
            </a:r>
            <a:r>
              <a:rPr lang="sr-Cyrl-R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“. </a:t>
            </a:r>
            <a:r>
              <a:rPr lang="sr-Cyrl-RS" sz="1600" dirty="0" smtClean="0"/>
              <a:t>Вршац</a:t>
            </a:r>
            <a:r>
              <a:rPr lang="en-US" sz="1600" dirty="0"/>
              <a:t>: </a:t>
            </a:r>
            <a:r>
              <a:rPr lang="sr-Cyrl-RS" sz="1600" dirty="0" smtClean="0"/>
              <a:t>КОВ, </a:t>
            </a:r>
            <a:r>
              <a:rPr lang="sr-Cyrl-R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2009 </a:t>
            </a:r>
            <a:r>
              <a:rPr lang="sr-Cyrl-RS" sz="1600" dirty="0" smtClean="0">
                <a:solidFill>
                  <a:srgbClr val="FF0000"/>
                </a:solidFill>
              </a:rPr>
              <a:t>[2009</a:t>
            </a:r>
            <a:r>
              <a:rPr lang="sr-Cyrl-RS" sz="1600" dirty="0" smtClean="0"/>
              <a:t>].</a:t>
            </a:r>
            <a:endParaRPr lang="sr-Latn-RS" sz="1600" dirty="0"/>
          </a:p>
          <a:p>
            <a:pPr marL="517525">
              <a:buFont typeface="+mj-lt"/>
              <a:buAutoNum type="arabicPeriod"/>
            </a:pPr>
            <a:endParaRPr lang="sr-Latn-R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7525">
              <a:buFont typeface="+mj-lt"/>
              <a:buAutoNum type="arabicPeriod"/>
            </a:pPr>
            <a:r>
              <a:rPr lang="sr-Cyrl-R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sr-Cyrl-R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Довољно</a:t>
            </a:r>
            <a:r>
              <a:rPr lang="sr-Cyrl-R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“. </a:t>
            </a:r>
            <a:r>
              <a:rPr lang="sr-Cyrl-RS" sz="1600" dirty="0" smtClean="0"/>
              <a:t>Вршац</a:t>
            </a:r>
            <a:r>
              <a:rPr lang="en-US" sz="1600" dirty="0"/>
              <a:t>: </a:t>
            </a:r>
            <a:r>
              <a:rPr lang="sr-Cyrl-RS" sz="1600" dirty="0" smtClean="0"/>
              <a:t>КОВ, </a:t>
            </a:r>
            <a:r>
              <a:rPr lang="sr-Cyrl-R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2012 </a:t>
            </a:r>
            <a:r>
              <a:rPr lang="sr-Cyrl-RS" sz="1600" dirty="0" smtClean="0"/>
              <a:t>[</a:t>
            </a:r>
            <a:r>
              <a:rPr lang="sr-Cyrl-RS" sz="1600" dirty="0" smtClean="0">
                <a:solidFill>
                  <a:srgbClr val="FF0000"/>
                </a:solidFill>
              </a:rPr>
              <a:t>2012</a:t>
            </a:r>
            <a:r>
              <a:rPr lang="sr-Cyrl-RS" sz="1600" dirty="0" smtClean="0"/>
              <a:t>]. </a:t>
            </a:r>
            <a:r>
              <a:rPr lang="sr-Cyrl-RS" sz="1600" dirty="0" smtClean="0">
                <a:solidFill>
                  <a:srgbClr val="FFC000"/>
                </a:solidFill>
              </a:rPr>
              <a:t>(само </a:t>
            </a:r>
            <a:r>
              <a:rPr lang="ru-RU" sz="1800" dirty="0" smtClean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13 </a:t>
            </a:r>
            <a:r>
              <a:rPr lang="ru-RU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песама одобрених пре смрти)</a:t>
            </a:r>
            <a:endParaRPr lang="sr-Cyrl-RS" sz="1600" dirty="0">
              <a:solidFill>
                <a:srgbClr val="FFC000"/>
              </a:solidFill>
            </a:endParaRPr>
          </a:p>
        </p:txBody>
      </p:sp>
      <p:pic>
        <p:nvPicPr>
          <p:cNvPr id="5" name="Čuvar mesta za sadržaj 4">
            <a:extLst>
              <a:ext uri="{FF2B5EF4-FFF2-40B4-BE49-F238E27FC236}">
                <a16:creationId xmlns="" xmlns:a16="http://schemas.microsoft.com/office/drawing/2014/main" id="{F07F9A17-B4E1-4866-B17C-18343EDBC9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60" y="1502815"/>
            <a:ext cx="1346519" cy="2277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4" name="AutoShape 4" descr="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846" name="Picture 6" descr="Дигитални садржај dCOBISS (Овде : [песме])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6404460" y="2266340"/>
            <a:ext cx="1374345" cy="2292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Дигитални садржај dCOBISS (Две тачке)"/>
          <p:cNvPicPr/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877410" y="1808225"/>
            <a:ext cx="1374345" cy="229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E:\!!! 13 04 2023\Šimborska\unnamed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2487" y="2724455"/>
            <a:ext cx="1301513" cy="2308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96432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E15FBB9-C5CC-4E72-B16A-FE2817380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b="1" i="1" dirty="0"/>
              <a:t>Избори песама на српском језику</a:t>
            </a:r>
            <a:endParaRPr lang="sr-Latn-RS" sz="3200" b="1" i="1" dirty="0"/>
          </a:p>
        </p:txBody>
      </p:sp>
      <p:pic>
        <p:nvPicPr>
          <p:cNvPr id="5" name="Čuvar mesta za sadržaj 4">
            <a:extLst>
              <a:ext uri="{FF2B5EF4-FFF2-40B4-BE49-F238E27FC236}">
                <a16:creationId xmlns="" xmlns:a16="http://schemas.microsoft.com/office/drawing/2014/main" id="{8CDBDD72-01ED-4EBB-B875-357CE7212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60" y="1229452"/>
            <a:ext cx="2517479" cy="3513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E7ED9FFC-049B-46C3-BD26-971A4C36D4DC}"/>
              </a:ext>
            </a:extLst>
          </p:cNvPr>
          <p:cNvSpPr txBox="1">
            <a:spLocks/>
          </p:cNvSpPr>
          <p:nvPr/>
        </p:nvSpPr>
        <p:spPr>
          <a:xfrm>
            <a:off x="2128720" y="1655520"/>
            <a:ext cx="3503980" cy="3087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0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Наивна </a:t>
            </a:r>
            <a:r>
              <a:rPr lang="sr-Cyrl-RS" sz="2000" b="1" dirty="0" smtClean="0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питања: </a:t>
            </a:r>
            <a:r>
              <a:rPr lang="sr-Cyrl-RS" sz="20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изабране песме</a:t>
            </a:r>
            <a:r>
              <a:rPr lang="sr-Cyrl-RS" sz="2000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Београд: АБЦ Глас, 1996.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Cyrl-R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Избор и превод Слађана Јанковић и Петар Буњак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150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1802</Words>
  <Application>Microsoft Office PowerPoint</Application>
  <PresentationFormat>On-screen Show (16:9)</PresentationFormat>
  <Paragraphs>294</Paragraphs>
  <Slides>38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ВИСЛАВА  ШИМБОРСКА</vt:lpstr>
      <vt:lpstr>Oвe 2023. године навршава се 100 година од рођења нобеловке Виславе Шимборске.</vt:lpstr>
      <vt:lpstr>Мало о души</vt:lpstr>
      <vt:lpstr>Стварност захтева</vt:lpstr>
      <vt:lpstr>Slide 5</vt:lpstr>
      <vt:lpstr>Објавила је 12 збирки песама  пре доделе Нобелове награде</vt:lpstr>
      <vt:lpstr>Нобелова награда за књижевност 1996. године</vt:lpstr>
      <vt:lpstr>И још 8 збирки после 1996.</vt:lpstr>
      <vt:lpstr>Избори песама на српском језику</vt:lpstr>
      <vt:lpstr>Избори песама на српском језику</vt:lpstr>
      <vt:lpstr>Избори песама на српском језику</vt:lpstr>
      <vt:lpstr>Још две збирке изабраних песама</vt:lpstr>
      <vt:lpstr>У Библиотеци Филозофског факултета на пољском језику</vt:lpstr>
      <vt:lpstr>Два Бројгелова мајмуна</vt:lpstr>
      <vt:lpstr>Цртице из биографије</vt:lpstr>
      <vt:lpstr>Slide 16</vt:lpstr>
      <vt:lpstr>Необавезна лектира</vt:lpstr>
      <vt:lpstr>Slide 18</vt:lpstr>
      <vt:lpstr>Ништа поклоњено</vt:lpstr>
      <vt:lpstr>Поезија Виславе Шимборске</vt:lpstr>
      <vt:lpstr>Радост писања</vt:lpstr>
      <vt:lpstr>У Србији</vt:lpstr>
      <vt:lpstr>Све</vt:lpstr>
      <vt:lpstr>Тушта и тма</vt:lpstr>
      <vt:lpstr>Платон, или због чега</vt:lpstr>
      <vt:lpstr>Slide 26</vt:lpstr>
      <vt:lpstr>Из књиге Ништа обично</vt:lpstr>
      <vt:lpstr>Из књиге Ништа обично</vt:lpstr>
      <vt:lpstr>Тренутак</vt:lpstr>
      <vt:lpstr>Похвала лошег мишљења о себи</vt:lpstr>
      <vt:lpstr>Slide 31</vt:lpstr>
      <vt:lpstr>Slide 32</vt:lpstr>
      <vt:lpstr>Slide 33</vt:lpstr>
      <vt:lpstr>Slide 34</vt:lpstr>
      <vt:lpstr>Slide 35</vt:lpstr>
      <vt:lpstr>ЕПИТАФ</vt:lpstr>
      <vt:lpstr>ВИСЛАВА  ШИМБОРСКА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2023-04-20T06:29:29Z</dcterms:modified>
</cp:coreProperties>
</file>