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29"/>
  </p:notesMasterIdLst>
  <p:sldIdLst>
    <p:sldId id="256" r:id="rId2"/>
    <p:sldId id="258" r:id="rId3"/>
    <p:sldId id="257" r:id="rId4"/>
    <p:sldId id="259" r:id="rId5"/>
    <p:sldId id="260" r:id="rId6"/>
    <p:sldId id="261" r:id="rId7"/>
    <p:sldId id="262" r:id="rId8"/>
    <p:sldId id="263" r:id="rId9"/>
    <p:sldId id="265" r:id="rId10"/>
    <p:sldId id="266" r:id="rId11"/>
    <p:sldId id="276" r:id="rId12"/>
    <p:sldId id="277" r:id="rId13"/>
    <p:sldId id="264" r:id="rId14"/>
    <p:sldId id="267" r:id="rId15"/>
    <p:sldId id="273" r:id="rId16"/>
    <p:sldId id="274" r:id="rId17"/>
    <p:sldId id="275" r:id="rId18"/>
    <p:sldId id="268" r:id="rId19"/>
    <p:sldId id="269" r:id="rId20"/>
    <p:sldId id="280" r:id="rId21"/>
    <p:sldId id="272" r:id="rId22"/>
    <p:sldId id="278" r:id="rId23"/>
    <p:sldId id="281" r:id="rId24"/>
    <p:sldId id="270" r:id="rId25"/>
    <p:sldId id="279" r:id="rId26"/>
    <p:sldId id="271" r:id="rId27"/>
    <p:sldId id="282" r:id="rId28"/>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42F04"/>
    <a:srgbClr val="1D0E01"/>
    <a:srgbClr val="765A00"/>
    <a:srgbClr val="663300"/>
    <a:srgbClr val="A47D00"/>
    <a:srgbClr val="A9500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09" autoAdjust="0"/>
  </p:normalViewPr>
  <p:slideViewPr>
    <p:cSldViewPr>
      <p:cViewPr varScale="1">
        <p:scale>
          <a:sx n="76" d="100"/>
          <a:sy n="76" d="100"/>
        </p:scale>
        <p:origin x="-13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2" d="100"/>
          <a:sy n="92" d="100"/>
        </p:scale>
        <p:origin x="-3780"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A43A4-ECF1-4EA4-A085-2152E3441DB5}" type="datetimeFigureOut">
              <a:rPr lang="en-US" smtClean="0"/>
              <a:pPr/>
              <a:t>4/22/2021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1142D-E3AF-43A4-97E4-EF147611B72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01142D-E3AF-43A4-97E4-EF147611B72C}"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467D69-B678-4D6C-A3DF-0484BF3E911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sr-Latn-RS"/>
          </a:p>
        </p:txBody>
      </p:sp>
      <p:sp>
        <p:nvSpPr>
          <p:cNvPr id="3" name="Subtitle 2">
            <a:extLst>
              <a:ext uri="{FF2B5EF4-FFF2-40B4-BE49-F238E27FC236}">
                <a16:creationId xmlns:a16="http://schemas.microsoft.com/office/drawing/2014/main" xmlns="" id="{74A44C92-7935-4CF8-ACA3-C33A7BCF8E7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sr-Latn-RS"/>
          </a:p>
        </p:txBody>
      </p:sp>
      <p:sp>
        <p:nvSpPr>
          <p:cNvPr id="4" name="Date Placeholder 3">
            <a:extLst>
              <a:ext uri="{FF2B5EF4-FFF2-40B4-BE49-F238E27FC236}">
                <a16:creationId xmlns:a16="http://schemas.microsoft.com/office/drawing/2014/main" xmlns="" id="{886376A4-57E9-49E2-B99F-DE15116D12D2}"/>
              </a:ext>
            </a:extLst>
          </p:cNvPr>
          <p:cNvSpPr>
            <a:spLocks noGrp="1"/>
          </p:cNvSpPr>
          <p:nvPr>
            <p:ph type="dt" sz="half" idx="10"/>
          </p:nvPr>
        </p:nvSpPr>
        <p:spPr/>
        <p:txBody>
          <a:bodyPr/>
          <a:lstStyle/>
          <a:p>
            <a:fld id="{8EAC3629-DAC1-45FB-9D49-1D5E727167E7}" type="datetime1">
              <a:rPr lang="en-US" smtClean="0"/>
              <a:pPr/>
              <a:t>4/22/2021</a:t>
            </a:fld>
            <a:endParaRPr lang="en-US"/>
          </a:p>
        </p:txBody>
      </p:sp>
      <p:sp>
        <p:nvSpPr>
          <p:cNvPr id="5" name="Footer Placeholder 4">
            <a:extLst>
              <a:ext uri="{FF2B5EF4-FFF2-40B4-BE49-F238E27FC236}">
                <a16:creationId xmlns:a16="http://schemas.microsoft.com/office/drawing/2014/main" xmlns="" id="{9CEE62A6-2CEB-4565-8678-14FCA59D5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5010AF-A8AC-48A9-99AA-CFD3FA7152FE}"/>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135978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D5359-EE70-483F-B849-F769AFAB551C}"/>
              </a:ext>
            </a:extLst>
          </p:cNvPr>
          <p:cNvSpPr>
            <a:spLocks noGrp="1"/>
          </p:cNvSpPr>
          <p:nvPr>
            <p:ph type="title"/>
          </p:nvPr>
        </p:nvSpPr>
        <p:spPr/>
        <p:txBody>
          <a:bodyPr/>
          <a:lstStyle/>
          <a:p>
            <a:r>
              <a:rPr lang="en-US"/>
              <a:t>Click to edit Master title style</a:t>
            </a:r>
            <a:endParaRPr lang="sr-Latn-RS"/>
          </a:p>
        </p:txBody>
      </p:sp>
      <p:sp>
        <p:nvSpPr>
          <p:cNvPr id="3" name="Vertical Text Placeholder 2">
            <a:extLst>
              <a:ext uri="{FF2B5EF4-FFF2-40B4-BE49-F238E27FC236}">
                <a16:creationId xmlns:a16="http://schemas.microsoft.com/office/drawing/2014/main" xmlns="" id="{81BE70ED-6300-4415-839E-81451BA31E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xmlns="" id="{348411A5-DDDD-4FE3-B57A-91762E4FAC85}"/>
              </a:ext>
            </a:extLst>
          </p:cNvPr>
          <p:cNvSpPr>
            <a:spLocks noGrp="1"/>
          </p:cNvSpPr>
          <p:nvPr>
            <p:ph type="dt" sz="half" idx="10"/>
          </p:nvPr>
        </p:nvSpPr>
        <p:spPr/>
        <p:txBody>
          <a:bodyPr/>
          <a:lstStyle/>
          <a:p>
            <a:fld id="{F8B189D4-08B0-4A2C-8246-33B50479E565}" type="datetime1">
              <a:rPr lang="en-US" smtClean="0"/>
              <a:pPr/>
              <a:t>4/22/2021</a:t>
            </a:fld>
            <a:endParaRPr lang="en-US"/>
          </a:p>
        </p:txBody>
      </p:sp>
      <p:sp>
        <p:nvSpPr>
          <p:cNvPr id="5" name="Footer Placeholder 4">
            <a:extLst>
              <a:ext uri="{FF2B5EF4-FFF2-40B4-BE49-F238E27FC236}">
                <a16:creationId xmlns:a16="http://schemas.microsoft.com/office/drawing/2014/main" xmlns="" id="{F4D3A3A2-CC14-4FD5-BFFE-212D485B5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1E2C0D-31DC-48D9-B1C6-5085F7724E5F}"/>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422737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4A21554-C4F8-42BF-ADD3-FD2A0DA10C4E}"/>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sr-Latn-RS"/>
          </a:p>
        </p:txBody>
      </p:sp>
      <p:sp>
        <p:nvSpPr>
          <p:cNvPr id="3" name="Vertical Text Placeholder 2">
            <a:extLst>
              <a:ext uri="{FF2B5EF4-FFF2-40B4-BE49-F238E27FC236}">
                <a16:creationId xmlns:a16="http://schemas.microsoft.com/office/drawing/2014/main" xmlns="" id="{239CBED2-D0B3-46DF-9781-D8D79BEB77C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xmlns="" id="{A8E2E774-5B9A-4344-87D5-1F77332C1D12}"/>
              </a:ext>
            </a:extLst>
          </p:cNvPr>
          <p:cNvSpPr>
            <a:spLocks noGrp="1"/>
          </p:cNvSpPr>
          <p:nvPr>
            <p:ph type="dt" sz="half" idx="10"/>
          </p:nvPr>
        </p:nvSpPr>
        <p:spPr/>
        <p:txBody>
          <a:bodyPr/>
          <a:lstStyle/>
          <a:p>
            <a:fld id="{EC0D951A-7E54-40F2-AAE4-AE398BBD72E2}" type="datetime1">
              <a:rPr lang="en-US" smtClean="0"/>
              <a:pPr/>
              <a:t>4/22/2021</a:t>
            </a:fld>
            <a:endParaRPr lang="en-US"/>
          </a:p>
        </p:txBody>
      </p:sp>
      <p:sp>
        <p:nvSpPr>
          <p:cNvPr id="5" name="Footer Placeholder 4">
            <a:extLst>
              <a:ext uri="{FF2B5EF4-FFF2-40B4-BE49-F238E27FC236}">
                <a16:creationId xmlns:a16="http://schemas.microsoft.com/office/drawing/2014/main" xmlns="" id="{4E285DB2-283A-44E2-8D5A-7597267BD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A7259C-1C24-4728-B712-CF473E2DD4BC}"/>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126413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DE6779-3992-4014-8621-4079ACF4E6BD}"/>
              </a:ext>
            </a:extLst>
          </p:cNvPr>
          <p:cNvSpPr>
            <a:spLocks noGrp="1"/>
          </p:cNvSpPr>
          <p:nvPr>
            <p:ph type="title"/>
          </p:nvPr>
        </p:nvSpPr>
        <p:spPr/>
        <p:txBody>
          <a:bodyPr/>
          <a:lstStyle/>
          <a:p>
            <a:r>
              <a:rPr lang="en-US"/>
              <a:t>Click to edit Master title style</a:t>
            </a:r>
            <a:endParaRPr lang="sr-Latn-RS"/>
          </a:p>
        </p:txBody>
      </p:sp>
      <p:sp>
        <p:nvSpPr>
          <p:cNvPr id="3" name="Content Placeholder 2">
            <a:extLst>
              <a:ext uri="{FF2B5EF4-FFF2-40B4-BE49-F238E27FC236}">
                <a16:creationId xmlns:a16="http://schemas.microsoft.com/office/drawing/2014/main" xmlns="" id="{CE32D634-4A09-4F6E-B2A9-3B6432FD65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xmlns="" id="{52DBF836-7F7C-4A16-9D2D-7EAF61809101}"/>
              </a:ext>
            </a:extLst>
          </p:cNvPr>
          <p:cNvSpPr>
            <a:spLocks noGrp="1"/>
          </p:cNvSpPr>
          <p:nvPr>
            <p:ph type="dt" sz="half" idx="10"/>
          </p:nvPr>
        </p:nvSpPr>
        <p:spPr/>
        <p:txBody>
          <a:bodyPr/>
          <a:lstStyle/>
          <a:p>
            <a:fld id="{59538D79-EA3A-4AED-BD5F-D34CDBB5F544}" type="datetime1">
              <a:rPr lang="en-US" smtClean="0"/>
              <a:pPr/>
              <a:t>4/22/2021</a:t>
            </a:fld>
            <a:endParaRPr lang="en-US"/>
          </a:p>
        </p:txBody>
      </p:sp>
      <p:sp>
        <p:nvSpPr>
          <p:cNvPr id="5" name="Footer Placeholder 4">
            <a:extLst>
              <a:ext uri="{FF2B5EF4-FFF2-40B4-BE49-F238E27FC236}">
                <a16:creationId xmlns:a16="http://schemas.microsoft.com/office/drawing/2014/main" xmlns="" id="{2CEED446-F53E-42EF-B77D-6AF1CD271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3657D1-CB48-4C82-B589-EE68E78168BB}"/>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2609396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DDAAE-487F-459C-A163-E62024182B2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sr-Latn-RS"/>
          </a:p>
        </p:txBody>
      </p:sp>
      <p:sp>
        <p:nvSpPr>
          <p:cNvPr id="3" name="Text Placeholder 2">
            <a:extLst>
              <a:ext uri="{FF2B5EF4-FFF2-40B4-BE49-F238E27FC236}">
                <a16:creationId xmlns:a16="http://schemas.microsoft.com/office/drawing/2014/main" xmlns="" id="{D0D382C4-32A0-4FE1-B928-B8D8A559B85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4539163-18D1-4C8B-97A5-11CEBE3EE0D1}"/>
              </a:ext>
            </a:extLst>
          </p:cNvPr>
          <p:cNvSpPr>
            <a:spLocks noGrp="1"/>
          </p:cNvSpPr>
          <p:nvPr>
            <p:ph type="dt" sz="half" idx="10"/>
          </p:nvPr>
        </p:nvSpPr>
        <p:spPr/>
        <p:txBody>
          <a:bodyPr/>
          <a:lstStyle/>
          <a:p>
            <a:fld id="{165C2B69-F022-41AB-B260-DF2DDE05BB77}" type="datetime1">
              <a:rPr lang="en-US" smtClean="0"/>
              <a:pPr/>
              <a:t>4/22/2021</a:t>
            </a:fld>
            <a:endParaRPr lang="en-US"/>
          </a:p>
        </p:txBody>
      </p:sp>
      <p:sp>
        <p:nvSpPr>
          <p:cNvPr id="5" name="Footer Placeholder 4">
            <a:extLst>
              <a:ext uri="{FF2B5EF4-FFF2-40B4-BE49-F238E27FC236}">
                <a16:creationId xmlns:a16="http://schemas.microsoft.com/office/drawing/2014/main" xmlns="" id="{814B4075-6A56-4AE8-B7D3-1AF27FBBB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E71036-AE29-48C1-B8DB-79719D3CC567}"/>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18873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B7E2E-DC35-413B-ABBC-E769F5795211}"/>
              </a:ext>
            </a:extLst>
          </p:cNvPr>
          <p:cNvSpPr>
            <a:spLocks noGrp="1"/>
          </p:cNvSpPr>
          <p:nvPr>
            <p:ph type="title"/>
          </p:nvPr>
        </p:nvSpPr>
        <p:spPr/>
        <p:txBody>
          <a:bodyPr/>
          <a:lstStyle/>
          <a:p>
            <a:r>
              <a:rPr lang="en-US"/>
              <a:t>Click to edit Master title style</a:t>
            </a:r>
            <a:endParaRPr lang="sr-Latn-RS"/>
          </a:p>
        </p:txBody>
      </p:sp>
      <p:sp>
        <p:nvSpPr>
          <p:cNvPr id="3" name="Content Placeholder 2">
            <a:extLst>
              <a:ext uri="{FF2B5EF4-FFF2-40B4-BE49-F238E27FC236}">
                <a16:creationId xmlns:a16="http://schemas.microsoft.com/office/drawing/2014/main" xmlns="" id="{F38D0B9A-349E-4E56-8B20-FA27A14AA89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Content Placeholder 3">
            <a:extLst>
              <a:ext uri="{FF2B5EF4-FFF2-40B4-BE49-F238E27FC236}">
                <a16:creationId xmlns:a16="http://schemas.microsoft.com/office/drawing/2014/main" xmlns="" id="{8BB7250D-0712-46A1-9B89-1718038D0AF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Date Placeholder 4">
            <a:extLst>
              <a:ext uri="{FF2B5EF4-FFF2-40B4-BE49-F238E27FC236}">
                <a16:creationId xmlns:a16="http://schemas.microsoft.com/office/drawing/2014/main" xmlns="" id="{25020AB6-D9EE-4291-996E-7D275AE1BAB8}"/>
              </a:ext>
            </a:extLst>
          </p:cNvPr>
          <p:cNvSpPr>
            <a:spLocks noGrp="1"/>
          </p:cNvSpPr>
          <p:nvPr>
            <p:ph type="dt" sz="half" idx="10"/>
          </p:nvPr>
        </p:nvSpPr>
        <p:spPr/>
        <p:txBody>
          <a:bodyPr/>
          <a:lstStyle/>
          <a:p>
            <a:fld id="{08EA5EDC-3674-4C97-8370-ACCBDC142F71}" type="datetime1">
              <a:rPr lang="en-US" smtClean="0"/>
              <a:pPr/>
              <a:t>4/22/2021</a:t>
            </a:fld>
            <a:endParaRPr lang="en-US"/>
          </a:p>
        </p:txBody>
      </p:sp>
      <p:sp>
        <p:nvSpPr>
          <p:cNvPr id="6" name="Footer Placeholder 5">
            <a:extLst>
              <a:ext uri="{FF2B5EF4-FFF2-40B4-BE49-F238E27FC236}">
                <a16:creationId xmlns:a16="http://schemas.microsoft.com/office/drawing/2014/main" xmlns="" id="{3ABEA33C-CC06-46EC-A88A-6FFE058CDD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2DB95F-903C-4BCD-B74A-62B90CA26F9E}"/>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2561778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BF4314-1260-4AD5-9EC4-A52D031C1317}"/>
              </a:ext>
            </a:extLst>
          </p:cNvPr>
          <p:cNvSpPr>
            <a:spLocks noGrp="1"/>
          </p:cNvSpPr>
          <p:nvPr>
            <p:ph type="title"/>
          </p:nvPr>
        </p:nvSpPr>
        <p:spPr>
          <a:xfrm>
            <a:off x="629841" y="365126"/>
            <a:ext cx="7886700" cy="1325563"/>
          </a:xfrm>
        </p:spPr>
        <p:txBody>
          <a:bodyPr/>
          <a:lstStyle/>
          <a:p>
            <a:r>
              <a:rPr lang="en-US"/>
              <a:t>Click to edit Master title style</a:t>
            </a:r>
            <a:endParaRPr lang="sr-Latn-RS"/>
          </a:p>
        </p:txBody>
      </p:sp>
      <p:sp>
        <p:nvSpPr>
          <p:cNvPr id="3" name="Text Placeholder 2">
            <a:extLst>
              <a:ext uri="{FF2B5EF4-FFF2-40B4-BE49-F238E27FC236}">
                <a16:creationId xmlns:a16="http://schemas.microsoft.com/office/drawing/2014/main" xmlns="" id="{BB85D05E-E807-4718-8A84-2A11B0E8D66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6D985C-0A03-4827-9CF5-46BFBB7B4A4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Text Placeholder 4">
            <a:extLst>
              <a:ext uri="{FF2B5EF4-FFF2-40B4-BE49-F238E27FC236}">
                <a16:creationId xmlns:a16="http://schemas.microsoft.com/office/drawing/2014/main" xmlns="" id="{AF1FFD28-DF18-40E1-BC32-FBA5D360E42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48CE5E3-85B6-4501-9306-5DABA773205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7" name="Date Placeholder 6">
            <a:extLst>
              <a:ext uri="{FF2B5EF4-FFF2-40B4-BE49-F238E27FC236}">
                <a16:creationId xmlns:a16="http://schemas.microsoft.com/office/drawing/2014/main" xmlns="" id="{9FCC5B62-6506-4FD4-84C6-506352F418A6}"/>
              </a:ext>
            </a:extLst>
          </p:cNvPr>
          <p:cNvSpPr>
            <a:spLocks noGrp="1"/>
          </p:cNvSpPr>
          <p:nvPr>
            <p:ph type="dt" sz="half" idx="10"/>
          </p:nvPr>
        </p:nvSpPr>
        <p:spPr/>
        <p:txBody>
          <a:bodyPr/>
          <a:lstStyle/>
          <a:p>
            <a:fld id="{D600FA47-D9AD-4295-9AE1-197DB9C292DE}" type="datetime1">
              <a:rPr lang="en-US" smtClean="0"/>
              <a:pPr/>
              <a:t>4/22/2021</a:t>
            </a:fld>
            <a:endParaRPr lang="en-US"/>
          </a:p>
        </p:txBody>
      </p:sp>
      <p:sp>
        <p:nvSpPr>
          <p:cNvPr id="8" name="Footer Placeholder 7">
            <a:extLst>
              <a:ext uri="{FF2B5EF4-FFF2-40B4-BE49-F238E27FC236}">
                <a16:creationId xmlns:a16="http://schemas.microsoft.com/office/drawing/2014/main" xmlns="" id="{A685D9B3-0601-4F4B-A090-37E0813DE6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0ECF9B7-0757-4C81-B977-4EA87EB8C2E2}"/>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304577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EC884-81B8-405A-8BB2-BC46C69C8A1F}"/>
              </a:ext>
            </a:extLst>
          </p:cNvPr>
          <p:cNvSpPr>
            <a:spLocks noGrp="1"/>
          </p:cNvSpPr>
          <p:nvPr>
            <p:ph type="title"/>
          </p:nvPr>
        </p:nvSpPr>
        <p:spPr/>
        <p:txBody>
          <a:bodyPr/>
          <a:lstStyle/>
          <a:p>
            <a:r>
              <a:rPr lang="en-US"/>
              <a:t>Click to edit Master title style</a:t>
            </a:r>
            <a:endParaRPr lang="sr-Latn-RS"/>
          </a:p>
        </p:txBody>
      </p:sp>
      <p:sp>
        <p:nvSpPr>
          <p:cNvPr id="3" name="Date Placeholder 2">
            <a:extLst>
              <a:ext uri="{FF2B5EF4-FFF2-40B4-BE49-F238E27FC236}">
                <a16:creationId xmlns:a16="http://schemas.microsoft.com/office/drawing/2014/main" xmlns="" id="{C4840BC7-B57E-406A-AE87-7E72FF7C198A}"/>
              </a:ext>
            </a:extLst>
          </p:cNvPr>
          <p:cNvSpPr>
            <a:spLocks noGrp="1"/>
          </p:cNvSpPr>
          <p:nvPr>
            <p:ph type="dt" sz="half" idx="10"/>
          </p:nvPr>
        </p:nvSpPr>
        <p:spPr/>
        <p:txBody>
          <a:bodyPr/>
          <a:lstStyle/>
          <a:p>
            <a:fld id="{4908AF9C-71CE-44C8-859F-3AD3EEC38600}" type="datetime1">
              <a:rPr lang="en-US" smtClean="0"/>
              <a:pPr/>
              <a:t>4/22/2021</a:t>
            </a:fld>
            <a:endParaRPr lang="en-US"/>
          </a:p>
        </p:txBody>
      </p:sp>
      <p:sp>
        <p:nvSpPr>
          <p:cNvPr id="4" name="Footer Placeholder 3">
            <a:extLst>
              <a:ext uri="{FF2B5EF4-FFF2-40B4-BE49-F238E27FC236}">
                <a16:creationId xmlns:a16="http://schemas.microsoft.com/office/drawing/2014/main" xmlns="" id="{3DE2701B-845C-4E87-8BD2-4D76C6F22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5A0877F-8867-4E51-8161-5725C9080409}"/>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264273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C5BCE6-FB71-42E1-ACA4-7719C5737A48}"/>
              </a:ext>
            </a:extLst>
          </p:cNvPr>
          <p:cNvSpPr>
            <a:spLocks noGrp="1"/>
          </p:cNvSpPr>
          <p:nvPr>
            <p:ph type="dt" sz="half" idx="10"/>
          </p:nvPr>
        </p:nvSpPr>
        <p:spPr/>
        <p:txBody>
          <a:bodyPr/>
          <a:lstStyle/>
          <a:p>
            <a:fld id="{2387AA90-2EA3-46EC-A796-F62E5E2DC40F}" type="datetime1">
              <a:rPr lang="en-US" smtClean="0"/>
              <a:pPr/>
              <a:t>4/22/2021</a:t>
            </a:fld>
            <a:endParaRPr lang="en-US"/>
          </a:p>
        </p:txBody>
      </p:sp>
      <p:sp>
        <p:nvSpPr>
          <p:cNvPr id="3" name="Footer Placeholder 2">
            <a:extLst>
              <a:ext uri="{FF2B5EF4-FFF2-40B4-BE49-F238E27FC236}">
                <a16:creationId xmlns:a16="http://schemas.microsoft.com/office/drawing/2014/main" xmlns="" id="{C190A912-3C4F-44A9-A882-AFB261D215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50F9CE6-7962-4D77-9F63-6F3B3975219B}"/>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2927358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200748-C3C7-4654-9601-646B7A2317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sr-Latn-RS"/>
          </a:p>
        </p:txBody>
      </p:sp>
      <p:sp>
        <p:nvSpPr>
          <p:cNvPr id="3" name="Content Placeholder 2">
            <a:extLst>
              <a:ext uri="{FF2B5EF4-FFF2-40B4-BE49-F238E27FC236}">
                <a16:creationId xmlns:a16="http://schemas.microsoft.com/office/drawing/2014/main" xmlns="" id="{218F9565-933B-4832-8F15-D5A6EF117F8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Text Placeholder 3">
            <a:extLst>
              <a:ext uri="{FF2B5EF4-FFF2-40B4-BE49-F238E27FC236}">
                <a16:creationId xmlns:a16="http://schemas.microsoft.com/office/drawing/2014/main" xmlns="" id="{BA856E28-632B-4AC9-ACF9-D5A8563082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2DFAEA3-2650-4234-984E-3A557FE6C879}"/>
              </a:ext>
            </a:extLst>
          </p:cNvPr>
          <p:cNvSpPr>
            <a:spLocks noGrp="1"/>
          </p:cNvSpPr>
          <p:nvPr>
            <p:ph type="dt" sz="half" idx="10"/>
          </p:nvPr>
        </p:nvSpPr>
        <p:spPr/>
        <p:txBody>
          <a:bodyPr/>
          <a:lstStyle/>
          <a:p>
            <a:fld id="{92AAD347-DA1A-4A8E-BC51-5AF889945C9F}" type="datetime1">
              <a:rPr lang="en-US" smtClean="0"/>
              <a:pPr/>
              <a:t>4/22/2021</a:t>
            </a:fld>
            <a:endParaRPr lang="en-US"/>
          </a:p>
        </p:txBody>
      </p:sp>
      <p:sp>
        <p:nvSpPr>
          <p:cNvPr id="6" name="Footer Placeholder 5">
            <a:extLst>
              <a:ext uri="{FF2B5EF4-FFF2-40B4-BE49-F238E27FC236}">
                <a16:creationId xmlns:a16="http://schemas.microsoft.com/office/drawing/2014/main" xmlns="" id="{5B1B4445-96FC-4355-8743-E08902777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EFFAA0C-9063-4DA8-8FD2-20EE66E1A550}"/>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1368485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03F6CA-8609-4F51-88E0-4CC81DB4037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sr-Latn-RS"/>
          </a:p>
        </p:txBody>
      </p:sp>
      <p:sp>
        <p:nvSpPr>
          <p:cNvPr id="3" name="Picture Placeholder 2">
            <a:extLst>
              <a:ext uri="{FF2B5EF4-FFF2-40B4-BE49-F238E27FC236}">
                <a16:creationId xmlns:a16="http://schemas.microsoft.com/office/drawing/2014/main" xmlns="" id="{C463E215-2DF3-413C-ADFF-3335F954044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r-Latn-RS"/>
          </a:p>
        </p:txBody>
      </p:sp>
      <p:sp>
        <p:nvSpPr>
          <p:cNvPr id="4" name="Text Placeholder 3">
            <a:extLst>
              <a:ext uri="{FF2B5EF4-FFF2-40B4-BE49-F238E27FC236}">
                <a16:creationId xmlns:a16="http://schemas.microsoft.com/office/drawing/2014/main" xmlns="" id="{99405E89-5574-4D46-BE71-D05E9669E6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D802C68-3378-4C48-AC57-2EBB571C570E}"/>
              </a:ext>
            </a:extLst>
          </p:cNvPr>
          <p:cNvSpPr>
            <a:spLocks noGrp="1"/>
          </p:cNvSpPr>
          <p:nvPr>
            <p:ph type="dt" sz="half" idx="10"/>
          </p:nvPr>
        </p:nvSpPr>
        <p:spPr/>
        <p:txBody>
          <a:bodyPr/>
          <a:lstStyle/>
          <a:p>
            <a:fld id="{87220C8B-0542-47C0-9E31-FC282B270545}" type="datetime1">
              <a:rPr lang="en-US" smtClean="0"/>
              <a:pPr/>
              <a:t>4/22/2021</a:t>
            </a:fld>
            <a:endParaRPr lang="en-US"/>
          </a:p>
        </p:txBody>
      </p:sp>
      <p:sp>
        <p:nvSpPr>
          <p:cNvPr id="6" name="Footer Placeholder 5">
            <a:extLst>
              <a:ext uri="{FF2B5EF4-FFF2-40B4-BE49-F238E27FC236}">
                <a16:creationId xmlns:a16="http://schemas.microsoft.com/office/drawing/2014/main" xmlns="" id="{0C0E7E43-C577-403A-8637-FF3C5D6E3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C6FC5E8-8864-43F3-BC7F-06B2EF0DB152}"/>
              </a:ext>
            </a:extLst>
          </p:cNvPr>
          <p:cNvSpPr>
            <a:spLocks noGrp="1"/>
          </p:cNvSpPr>
          <p:nvPr>
            <p:ph type="sldNum" sz="quarter" idx="12"/>
          </p:nvPr>
        </p:nvSpPr>
        <p:spPr/>
        <p:txBody>
          <a:body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3398933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D2F8474-6ECE-4B73-A39E-29D3313C9B2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sr-Latn-RS"/>
          </a:p>
        </p:txBody>
      </p:sp>
      <p:sp>
        <p:nvSpPr>
          <p:cNvPr id="3" name="Text Placeholder 2">
            <a:extLst>
              <a:ext uri="{FF2B5EF4-FFF2-40B4-BE49-F238E27FC236}">
                <a16:creationId xmlns:a16="http://schemas.microsoft.com/office/drawing/2014/main" xmlns="" id="{E9FFC528-2D91-492F-8FD9-128CC3E90F5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xmlns="" id="{B21F6EF4-FC65-4F22-896C-C520F1F325C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837704-B834-4083-930F-EE912274EE65}" type="datetime1">
              <a:rPr lang="en-US" smtClean="0"/>
              <a:pPr/>
              <a:t>4/22/2021</a:t>
            </a:fld>
            <a:endParaRPr lang="en-US"/>
          </a:p>
        </p:txBody>
      </p:sp>
      <p:sp>
        <p:nvSpPr>
          <p:cNvPr id="5" name="Footer Placeholder 4">
            <a:extLst>
              <a:ext uri="{FF2B5EF4-FFF2-40B4-BE49-F238E27FC236}">
                <a16:creationId xmlns:a16="http://schemas.microsoft.com/office/drawing/2014/main" xmlns="" id="{B0F40AF1-AB4E-4857-8C4D-FA60B8F69B9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F295B27-3A87-43E2-982B-0949D6B71B4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69B4A4-DE35-4A60-A954-E098DE5ECE9E}" type="slidenum">
              <a:rPr lang="en-US" smtClean="0"/>
              <a:pPr/>
              <a:t>‹#›</a:t>
            </a:fld>
            <a:endParaRPr lang="en-US"/>
          </a:p>
        </p:txBody>
      </p:sp>
    </p:spTree>
    <p:extLst>
      <p:ext uri="{BB962C8B-B14F-4D97-AF65-F5344CB8AC3E}">
        <p14:creationId xmlns:p14="http://schemas.microsoft.com/office/powerpoint/2010/main" xmlns="" val="111136415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solidFill>
                  <a:schemeClr val="bg1">
                    <a:lumMod val="75000"/>
                  </a:schemeClr>
                </a:solidFill>
                <a:latin typeface="Algerian" pitchFamily="82" charset="0"/>
              </a:rPr>
              <a:t>Kami u doba pandemije</a:t>
            </a:r>
            <a:endParaRPr lang="en-US" dirty="0">
              <a:solidFill>
                <a:schemeClr val="bg1">
                  <a:lumMod val="75000"/>
                </a:schemeClr>
              </a:solidFill>
              <a:latin typeface="Algerian" pitchFamily="82" charset="0"/>
            </a:endParaRPr>
          </a:p>
        </p:txBody>
      </p:sp>
      <p:pic>
        <p:nvPicPr>
          <p:cNvPr id="5" name="Picture 4" descr="camus02.jpg"/>
          <p:cNvPicPr>
            <a:picLocks noChangeAspect="1"/>
          </p:cNvPicPr>
          <p:nvPr/>
        </p:nvPicPr>
        <p:blipFill>
          <a:blip r:embed="rId4" cstate="print">
            <a:grayscl/>
          </a:blip>
          <a:stretch>
            <a:fillRect/>
          </a:stretch>
        </p:blipFill>
        <p:spPr>
          <a:xfrm>
            <a:off x="2219852" y="1640315"/>
            <a:ext cx="6290003" cy="4882169"/>
          </a:xfrm>
          <a:prstGeom prst="rect">
            <a:avLst/>
          </a:prstGeom>
          <a:scene3d>
            <a:camera prst="perspectiveRelaxedModerately"/>
            <a:lightRig rig="threePt" dir="t"/>
          </a:scene3d>
        </p:spPr>
      </p:pic>
      <p:sp>
        <p:nvSpPr>
          <p:cNvPr id="3" name="TextBox 2">
            <a:extLst>
              <a:ext uri="{FF2B5EF4-FFF2-40B4-BE49-F238E27FC236}">
                <a16:creationId xmlns:a16="http://schemas.microsoft.com/office/drawing/2014/main" xmlns="" id="{DFDD0087-CEA6-486D-B2BA-51D309EC24A1}"/>
              </a:ext>
            </a:extLst>
          </p:cNvPr>
          <p:cNvSpPr txBox="1"/>
          <p:nvPr/>
        </p:nvSpPr>
        <p:spPr>
          <a:xfrm>
            <a:off x="2987824" y="1617963"/>
            <a:ext cx="4937570" cy="338554"/>
          </a:xfrm>
          <a:prstGeom prst="rect">
            <a:avLst/>
          </a:prstGeom>
          <a:noFill/>
        </p:spPr>
        <p:txBody>
          <a:bodyPr wrap="none" rtlCol="0">
            <a:spAutoFit/>
          </a:bodyPr>
          <a:lstStyle/>
          <a:p>
            <a:r>
              <a:rPr lang="sr-Latn-RS" sz="1600" dirty="0">
                <a:solidFill>
                  <a:schemeClr val="bg1">
                    <a:lumMod val="75000"/>
                  </a:schemeClr>
                </a:solidFill>
                <a:latin typeface="Algerian" panose="04020705040A02060702" pitchFamily="82" charset="0"/>
              </a:rPr>
              <a:t>Alber Kami (Mondovi, 1913 – Vilbleven, 1960)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r-Latn-RS" dirty="0">
                <a:solidFill>
                  <a:srgbClr val="642F04"/>
                </a:solidFill>
                <a:latin typeface="Algerian" pitchFamily="82" charset="0"/>
              </a:rPr>
              <a:t>UTICAJI</a:t>
            </a:r>
            <a:endParaRPr lang="en-US" dirty="0">
              <a:solidFill>
                <a:srgbClr val="642F04"/>
              </a:solidFill>
              <a:latin typeface="Algerian" pitchFamily="82" charset="0"/>
            </a:endParaRPr>
          </a:p>
        </p:txBody>
      </p:sp>
      <p:pic>
        <p:nvPicPr>
          <p:cNvPr id="5" name="Picture 4" descr="epictete_ruedesarchives.1741914.jpg"/>
          <p:cNvPicPr>
            <a:picLocks noChangeAspect="1"/>
          </p:cNvPicPr>
          <p:nvPr/>
        </p:nvPicPr>
        <p:blipFill>
          <a:blip r:embed="rId3" cstate="print">
            <a:duotone>
              <a:prstClr val="black"/>
              <a:srgbClr val="D9C3A5">
                <a:tint val="50000"/>
                <a:satMod val="180000"/>
              </a:srgbClr>
            </a:duotone>
          </a:blip>
          <a:stretch>
            <a:fillRect/>
          </a:stretch>
        </p:blipFill>
        <p:spPr>
          <a:xfrm>
            <a:off x="107504" y="1196752"/>
            <a:ext cx="1532890" cy="21522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descr="Blaise-Pascal-engraving-Henry-Hoppner-Meyer-1833.jpg"/>
          <p:cNvPicPr>
            <a:picLocks noChangeAspect="1"/>
          </p:cNvPicPr>
          <p:nvPr/>
        </p:nvPicPr>
        <p:blipFill>
          <a:blip r:embed="rId4" cstate="print">
            <a:duotone>
              <a:prstClr val="black"/>
              <a:srgbClr val="D9C3A5">
                <a:tint val="50000"/>
                <a:satMod val="180000"/>
              </a:srgbClr>
            </a:duotone>
          </a:blip>
          <a:stretch>
            <a:fillRect/>
          </a:stretch>
        </p:blipFill>
        <p:spPr>
          <a:xfrm>
            <a:off x="1835696" y="1124744"/>
            <a:ext cx="1656634" cy="21602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descr="Søren_Kierkegaard_(1813-1855)_-_(cropped).jpg"/>
          <p:cNvPicPr>
            <a:picLocks noChangeAspect="1"/>
          </p:cNvPicPr>
          <p:nvPr/>
        </p:nvPicPr>
        <p:blipFill>
          <a:blip r:embed="rId5" cstate="print">
            <a:duotone>
              <a:prstClr val="black"/>
              <a:srgbClr val="D9C3A5">
                <a:tint val="50000"/>
                <a:satMod val="180000"/>
              </a:srgbClr>
            </a:duotone>
          </a:blip>
          <a:stretch>
            <a:fillRect/>
          </a:stretch>
        </p:blipFill>
        <p:spPr>
          <a:xfrm>
            <a:off x="3707904" y="1052736"/>
            <a:ext cx="1512168" cy="21341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AVT_Henry-de-Montherlant_4204.jpg"/>
          <p:cNvPicPr>
            <a:picLocks noChangeAspect="1"/>
          </p:cNvPicPr>
          <p:nvPr/>
        </p:nvPicPr>
        <p:blipFill>
          <a:blip r:embed="rId6" cstate="print">
            <a:duotone>
              <a:prstClr val="black"/>
              <a:srgbClr val="D9C3A5">
                <a:tint val="50000"/>
                <a:satMod val="180000"/>
              </a:srgbClr>
            </a:duotone>
          </a:blip>
          <a:stretch>
            <a:fillRect/>
          </a:stretch>
        </p:blipFill>
        <p:spPr>
          <a:xfrm>
            <a:off x="7308304" y="908720"/>
            <a:ext cx="1629916" cy="217322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descr="45939.HR.jpg"/>
          <p:cNvPicPr>
            <a:picLocks noChangeAspect="1"/>
          </p:cNvPicPr>
          <p:nvPr/>
        </p:nvPicPr>
        <p:blipFill>
          <a:blip r:embed="rId7" cstate="print">
            <a:duotone>
              <a:prstClr val="black"/>
              <a:srgbClr val="D9C3A5">
                <a:tint val="50000"/>
                <a:satMod val="180000"/>
              </a:srgbClr>
            </a:duotone>
          </a:blip>
          <a:stretch>
            <a:fillRect/>
          </a:stretch>
        </p:blipFill>
        <p:spPr>
          <a:xfrm>
            <a:off x="5436096" y="1052736"/>
            <a:ext cx="1728192" cy="21548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aphicFrame>
        <p:nvGraphicFramePr>
          <p:cNvPr id="11" name="Table 10"/>
          <p:cNvGraphicFramePr>
            <a:graphicFrameLocks noGrp="1"/>
          </p:cNvGraphicFramePr>
          <p:nvPr>
            <p:extLst>
              <p:ext uri="{D42A27DB-BD31-4B8C-83A1-F6EECF244321}">
                <p14:modId xmlns:p14="http://schemas.microsoft.com/office/powerpoint/2010/main" xmlns="" val="3136819266"/>
              </p:ext>
            </p:extLst>
          </p:nvPr>
        </p:nvGraphicFramePr>
        <p:xfrm>
          <a:off x="179512" y="3429000"/>
          <a:ext cx="8832305" cy="74168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xmlns="" val="20000"/>
                    </a:ext>
                  </a:extLst>
                </a:gridCol>
                <a:gridCol w="1800200">
                  <a:extLst>
                    <a:ext uri="{9D8B030D-6E8A-4147-A177-3AD203B41FA5}">
                      <a16:colId xmlns:a16="http://schemas.microsoft.com/office/drawing/2014/main" xmlns="" val="20001"/>
                    </a:ext>
                  </a:extLst>
                </a:gridCol>
                <a:gridCol w="1728192">
                  <a:extLst>
                    <a:ext uri="{9D8B030D-6E8A-4147-A177-3AD203B41FA5}">
                      <a16:colId xmlns:a16="http://schemas.microsoft.com/office/drawing/2014/main" xmlns="" val="20002"/>
                    </a:ext>
                  </a:extLst>
                </a:gridCol>
                <a:gridCol w="2016224">
                  <a:extLst>
                    <a:ext uri="{9D8B030D-6E8A-4147-A177-3AD203B41FA5}">
                      <a16:colId xmlns:a16="http://schemas.microsoft.com/office/drawing/2014/main" xmlns="" val="20003"/>
                    </a:ext>
                  </a:extLst>
                </a:gridCol>
                <a:gridCol w="1631505">
                  <a:extLst>
                    <a:ext uri="{9D8B030D-6E8A-4147-A177-3AD203B41FA5}">
                      <a16:colId xmlns:a16="http://schemas.microsoft.com/office/drawing/2014/main" xmlns="" val="20004"/>
                    </a:ext>
                  </a:extLst>
                </a:gridCol>
              </a:tblGrid>
              <a:tr h="370840">
                <a:tc>
                  <a:txBody>
                    <a:bodyPr/>
                    <a:lstStyle/>
                    <a:p>
                      <a:r>
                        <a:rPr lang="sr-Latn-RS" sz="1200" b="0" dirty="0">
                          <a:solidFill>
                            <a:srgbClr val="663300"/>
                          </a:solidFill>
                          <a:latin typeface="Algerian" pitchFamily="82" charset="0"/>
                        </a:rPr>
                        <a:t>Epiktet</a:t>
                      </a:r>
                      <a:endParaRPr lang="en-US" sz="1200" b="0" dirty="0">
                        <a:solidFill>
                          <a:srgbClr val="663300"/>
                        </a:solidFill>
                        <a:latin typeface="Algerian" pitchFamily="82" charset="0"/>
                      </a:endParaRPr>
                    </a:p>
                  </a:txBody>
                  <a:tcPr>
                    <a:noFill/>
                  </a:tcPr>
                </a:tc>
                <a:tc>
                  <a:txBody>
                    <a:bodyPr/>
                    <a:lstStyle/>
                    <a:p>
                      <a:r>
                        <a:rPr lang="sr-Latn-RS" sz="1200" b="0" dirty="0">
                          <a:solidFill>
                            <a:srgbClr val="663300"/>
                          </a:solidFill>
                          <a:latin typeface="Algerian" pitchFamily="82" charset="0"/>
                        </a:rPr>
                        <a:t>Blez Paskal</a:t>
                      </a:r>
                      <a:endParaRPr lang="en-US" sz="1200" b="0" dirty="0">
                        <a:solidFill>
                          <a:srgbClr val="663300"/>
                        </a:solidFill>
                        <a:latin typeface="Algerian" pitchFamily="82" charset="0"/>
                      </a:endParaRPr>
                    </a:p>
                  </a:txBody>
                  <a:tcPr>
                    <a:noFill/>
                  </a:tcPr>
                </a:tc>
                <a:tc>
                  <a:txBody>
                    <a:bodyPr/>
                    <a:lstStyle/>
                    <a:p>
                      <a:r>
                        <a:rPr lang="sr-Latn-RS" sz="1200" b="0" dirty="0">
                          <a:solidFill>
                            <a:srgbClr val="663300"/>
                          </a:solidFill>
                          <a:latin typeface="Algerian" pitchFamily="82" charset="0"/>
                        </a:rPr>
                        <a:t>Kjerkegard</a:t>
                      </a:r>
                      <a:endParaRPr lang="en-US" sz="1200" b="0" dirty="0">
                        <a:solidFill>
                          <a:srgbClr val="663300"/>
                        </a:solidFill>
                        <a:latin typeface="Algerian" pitchFamily="82" charset="0"/>
                      </a:endParaRPr>
                    </a:p>
                  </a:txBody>
                  <a:tcPr>
                    <a:noFill/>
                  </a:tcPr>
                </a:tc>
                <a:tc>
                  <a:txBody>
                    <a:bodyPr/>
                    <a:lstStyle/>
                    <a:p>
                      <a:r>
                        <a:rPr lang="sr-Latn-RS" sz="1200" b="0" dirty="0">
                          <a:solidFill>
                            <a:srgbClr val="663300"/>
                          </a:solidFill>
                          <a:latin typeface="Algerian" pitchFamily="82" charset="0"/>
                        </a:rPr>
                        <a:t>Andre Malro</a:t>
                      </a:r>
                      <a:endParaRPr lang="en-US" sz="1200" b="0" dirty="0">
                        <a:solidFill>
                          <a:srgbClr val="663300"/>
                        </a:solidFill>
                        <a:latin typeface="Algerian" pitchFamily="82" charset="0"/>
                      </a:endParaRPr>
                    </a:p>
                  </a:txBody>
                  <a:tcPr>
                    <a:noFill/>
                  </a:tcPr>
                </a:tc>
                <a:tc>
                  <a:txBody>
                    <a:bodyPr/>
                    <a:lstStyle/>
                    <a:p>
                      <a:r>
                        <a:rPr lang="sr-Latn-RS" sz="1100" b="0" dirty="0">
                          <a:solidFill>
                            <a:srgbClr val="663300"/>
                          </a:solidFill>
                          <a:latin typeface="Algerian" pitchFamily="82" charset="0"/>
                        </a:rPr>
                        <a:t>Anri de Monterlan</a:t>
                      </a:r>
                      <a:endParaRPr lang="en-US" sz="1100" b="0" dirty="0">
                        <a:solidFill>
                          <a:srgbClr val="663300"/>
                        </a:solidFill>
                        <a:latin typeface="Algerian" pitchFamily="82" charset="0"/>
                      </a:endParaRPr>
                    </a:p>
                  </a:txBody>
                  <a:tcPr>
                    <a:noFill/>
                  </a:tcPr>
                </a:tc>
                <a:extLst>
                  <a:ext uri="{0D108BD9-81ED-4DB2-BD59-A6C34878D82A}">
                    <a16:rowId xmlns:a16="http://schemas.microsoft.com/office/drawing/2014/main" xmlns="" val="10000"/>
                  </a:ext>
                </a:extLst>
              </a:tr>
              <a:tr h="370840">
                <a:tc>
                  <a:txBody>
                    <a:bodyPr/>
                    <a:lstStyle/>
                    <a:p>
                      <a:r>
                        <a:rPr lang="sr-Latn-RS" sz="1200" b="0" dirty="0">
                          <a:solidFill>
                            <a:srgbClr val="663300"/>
                          </a:solidFill>
                          <a:latin typeface="Algerian" pitchFamily="82" charset="0"/>
                        </a:rPr>
                        <a:t>dostojevski</a:t>
                      </a:r>
                      <a:endParaRPr lang="en-US" sz="1200" b="0" dirty="0">
                        <a:solidFill>
                          <a:srgbClr val="663300"/>
                        </a:solidFill>
                        <a:latin typeface="Algerian" pitchFamily="82" charset="0"/>
                      </a:endParaRPr>
                    </a:p>
                  </a:txBody>
                  <a:tcPr>
                    <a:noFill/>
                  </a:tcPr>
                </a:tc>
                <a:tc>
                  <a:txBody>
                    <a:bodyPr/>
                    <a:lstStyle/>
                    <a:p>
                      <a:r>
                        <a:rPr lang="sr-Latn-RS" sz="1200" b="0" dirty="0">
                          <a:solidFill>
                            <a:srgbClr val="663300"/>
                          </a:solidFill>
                          <a:latin typeface="Algerian" pitchFamily="82" charset="0"/>
                        </a:rPr>
                        <a:t>Andre žid</a:t>
                      </a:r>
                      <a:endParaRPr lang="en-US" sz="1200" b="0" dirty="0">
                        <a:solidFill>
                          <a:srgbClr val="663300"/>
                        </a:solidFill>
                        <a:latin typeface="Algerian" pitchFamily="82" charset="0"/>
                      </a:endParaRPr>
                    </a:p>
                  </a:txBody>
                  <a:tcPr>
                    <a:noFill/>
                  </a:tcPr>
                </a:tc>
                <a:tc>
                  <a:txBody>
                    <a:bodyPr/>
                    <a:lstStyle/>
                    <a:p>
                      <a:r>
                        <a:rPr lang="en-US" sz="1200" b="0" dirty="0">
                          <a:solidFill>
                            <a:srgbClr val="663300"/>
                          </a:solidFill>
                          <a:latin typeface="Algerian" pitchFamily="82" charset="0"/>
                        </a:rPr>
                        <a:t>F</a:t>
                      </a:r>
                      <a:r>
                        <a:rPr lang="sr-Latn-RS" sz="1200" b="0" dirty="0">
                          <a:solidFill>
                            <a:srgbClr val="663300"/>
                          </a:solidFill>
                          <a:latin typeface="Algerian" pitchFamily="82" charset="0"/>
                        </a:rPr>
                        <a:t>ridrih niče</a:t>
                      </a:r>
                      <a:endParaRPr lang="en-US" sz="1200" b="0" dirty="0">
                        <a:solidFill>
                          <a:srgbClr val="663300"/>
                        </a:solidFill>
                        <a:latin typeface="Algerian" pitchFamily="82" charset="0"/>
                      </a:endParaRPr>
                    </a:p>
                  </a:txBody>
                  <a:tcPr>
                    <a:noFill/>
                  </a:tcPr>
                </a:tc>
                <a:tc>
                  <a:txBody>
                    <a:bodyPr/>
                    <a:lstStyle/>
                    <a:p>
                      <a:r>
                        <a:rPr lang="sr-Latn-RS" sz="1200" b="0" dirty="0">
                          <a:solidFill>
                            <a:srgbClr val="663300"/>
                          </a:solidFill>
                          <a:latin typeface="Algerian" pitchFamily="82" charset="0"/>
                        </a:rPr>
                        <a:t>Andre de rišo</a:t>
                      </a:r>
                      <a:endParaRPr lang="en-US" sz="1200" b="0" dirty="0">
                        <a:solidFill>
                          <a:srgbClr val="663300"/>
                        </a:solidFill>
                        <a:latin typeface="Algerian" pitchFamily="82" charset="0"/>
                      </a:endParaRPr>
                    </a:p>
                  </a:txBody>
                  <a:tcPr>
                    <a:noFill/>
                  </a:tcPr>
                </a:tc>
                <a:tc>
                  <a:txBody>
                    <a:bodyPr/>
                    <a:lstStyle/>
                    <a:p>
                      <a:r>
                        <a:rPr lang="en-US" sz="1100" b="0" dirty="0">
                          <a:solidFill>
                            <a:srgbClr val="663300"/>
                          </a:solidFill>
                          <a:latin typeface="Algerian" pitchFamily="82" charset="0"/>
                        </a:rPr>
                        <a:t>F</a:t>
                      </a:r>
                      <a:r>
                        <a:rPr lang="sr-Latn-RS" sz="1100" b="0" dirty="0">
                          <a:solidFill>
                            <a:srgbClr val="663300"/>
                          </a:solidFill>
                          <a:latin typeface="Algerian" pitchFamily="82" charset="0"/>
                        </a:rPr>
                        <a:t>ranc kafka</a:t>
                      </a:r>
                      <a:endParaRPr lang="en-US" sz="1100" b="0" dirty="0">
                        <a:solidFill>
                          <a:srgbClr val="663300"/>
                        </a:solidFill>
                        <a:latin typeface="Algerian" pitchFamily="82" charset="0"/>
                      </a:endParaRPr>
                    </a:p>
                  </a:txBody>
                  <a:tcPr>
                    <a:noFill/>
                  </a:tcPr>
                </a:tc>
                <a:extLst>
                  <a:ext uri="{0D108BD9-81ED-4DB2-BD59-A6C34878D82A}">
                    <a16:rowId xmlns:a16="http://schemas.microsoft.com/office/drawing/2014/main" xmlns="" val="10001"/>
                  </a:ext>
                </a:extLst>
              </a:tr>
            </a:tbl>
          </a:graphicData>
        </a:graphic>
      </p:graphicFrame>
      <p:pic>
        <p:nvPicPr>
          <p:cNvPr id="12" name="Picture 11" descr="200px-Dostoevskij_1876.jpg"/>
          <p:cNvPicPr>
            <a:picLocks noChangeAspect="1"/>
          </p:cNvPicPr>
          <p:nvPr/>
        </p:nvPicPr>
        <p:blipFill>
          <a:blip r:embed="rId8" cstate="print">
            <a:duotone>
              <a:prstClr val="black"/>
              <a:srgbClr val="D9C3A5">
                <a:tint val="50000"/>
                <a:satMod val="180000"/>
              </a:srgbClr>
            </a:duotone>
          </a:blip>
          <a:stretch>
            <a:fillRect/>
          </a:stretch>
        </p:blipFill>
        <p:spPr>
          <a:xfrm>
            <a:off x="166891" y="4159879"/>
            <a:ext cx="1608060" cy="23397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descr="1200px-Nietzsche1882.jpg"/>
          <p:cNvPicPr>
            <a:picLocks noChangeAspect="1"/>
          </p:cNvPicPr>
          <p:nvPr/>
        </p:nvPicPr>
        <p:blipFill>
          <a:blip r:embed="rId9" cstate="print">
            <a:duotone>
              <a:prstClr val="black"/>
              <a:srgbClr val="D9C3A5">
                <a:tint val="50000"/>
                <a:satMod val="180000"/>
              </a:srgbClr>
            </a:duotone>
          </a:blip>
          <a:stretch>
            <a:fillRect/>
          </a:stretch>
        </p:blipFill>
        <p:spPr>
          <a:xfrm>
            <a:off x="3563888" y="4317158"/>
            <a:ext cx="1656184" cy="22096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Picture 16" descr="Franc-Kafka.jpg"/>
          <p:cNvPicPr>
            <a:picLocks noChangeAspect="1"/>
          </p:cNvPicPr>
          <p:nvPr/>
        </p:nvPicPr>
        <p:blipFill>
          <a:blip r:embed="rId10" cstate="print">
            <a:duotone>
              <a:prstClr val="black"/>
              <a:srgbClr val="D9C3A5">
                <a:tint val="50000"/>
                <a:satMod val="180000"/>
              </a:srgbClr>
            </a:duotone>
          </a:blip>
          <a:stretch>
            <a:fillRect/>
          </a:stretch>
        </p:blipFill>
        <p:spPr>
          <a:xfrm>
            <a:off x="7308304" y="4293096"/>
            <a:ext cx="1584176" cy="21101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Picture 2">
            <a:extLst>
              <a:ext uri="{FF2B5EF4-FFF2-40B4-BE49-F238E27FC236}">
                <a16:creationId xmlns:a16="http://schemas.microsoft.com/office/drawing/2014/main" xmlns="" id="{36E91A9C-490A-4922-9384-593E011FE3E4}"/>
              </a:ext>
            </a:extLst>
          </p:cNvPr>
          <p:cNvPicPr>
            <a:picLocks noChangeAspect="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5292079" y="4323816"/>
            <a:ext cx="1732969" cy="20118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a:extLst>
              <a:ext uri="{FF2B5EF4-FFF2-40B4-BE49-F238E27FC236}">
                <a16:creationId xmlns:a16="http://schemas.microsoft.com/office/drawing/2014/main" xmlns="" id="{0244B386-ADAF-4C4D-848D-B30DE33E698B}"/>
              </a:ext>
            </a:extLst>
          </p:cNvPr>
          <p:cNvPicPr>
            <a:picLocks noChangeAspect="1"/>
          </p:cNvPicPr>
          <p:nvPr/>
        </p:nvPicPr>
        <p:blipFill>
          <a:blip r:embed="rId12" cstate="print">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1810954" y="4314696"/>
            <a:ext cx="1706118" cy="18179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3203663666"/>
      </p:ext>
    </p:extLst>
  </p:cSld>
  <p:clrMapOvr>
    <a:masterClrMapping/>
  </p:clrMapOvr>
  <p:transition>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7363FCF-4722-4F8C-9245-CB073D4D57A9}"/>
              </a:ext>
            </a:extLst>
          </p:cNvPr>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4469237" y="99848"/>
            <a:ext cx="2329765" cy="3340795"/>
          </a:xfrm>
          <a:prstGeom prst="rect">
            <a:avLst/>
          </a:prstGeom>
        </p:spPr>
      </p:pic>
      <p:pic>
        <p:nvPicPr>
          <p:cNvPr id="5" name="Picture 4">
            <a:extLst>
              <a:ext uri="{FF2B5EF4-FFF2-40B4-BE49-F238E27FC236}">
                <a16:creationId xmlns:a16="http://schemas.microsoft.com/office/drawing/2014/main" xmlns="" id="{D4850521-2E87-468C-985B-D7C39D422D00}"/>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431088" y="46340"/>
            <a:ext cx="3648707" cy="3140968"/>
          </a:xfrm>
          <a:prstGeom prst="rect">
            <a:avLst/>
          </a:prstGeom>
          <a:ln>
            <a:noFill/>
          </a:ln>
          <a:effectLst>
            <a:softEdge rad="112500"/>
          </a:effectLst>
        </p:spPr>
      </p:pic>
      <p:sp>
        <p:nvSpPr>
          <p:cNvPr id="6" name="TextBox 5">
            <a:extLst>
              <a:ext uri="{FF2B5EF4-FFF2-40B4-BE49-F238E27FC236}">
                <a16:creationId xmlns:a16="http://schemas.microsoft.com/office/drawing/2014/main" xmlns="" id="{C74C74B3-C3B4-4C59-BEF9-84521FA5032A}"/>
              </a:ext>
            </a:extLst>
          </p:cNvPr>
          <p:cNvSpPr txBox="1"/>
          <p:nvPr/>
        </p:nvSpPr>
        <p:spPr>
          <a:xfrm>
            <a:off x="611560" y="3210476"/>
            <a:ext cx="3061800" cy="307777"/>
          </a:xfrm>
          <a:prstGeom prst="rect">
            <a:avLst/>
          </a:prstGeom>
          <a:noFill/>
        </p:spPr>
        <p:txBody>
          <a:bodyPr wrap="none" rtlCol="0">
            <a:spAutoFit/>
          </a:bodyPr>
          <a:lstStyle/>
          <a:p>
            <a:r>
              <a:rPr lang="sr-Latn-RS" sz="1400" dirty="0">
                <a:solidFill>
                  <a:srgbClr val="642F04"/>
                </a:solidFill>
                <a:latin typeface="Times New Roman" panose="02020603050405020304" pitchFamily="18" charset="0"/>
                <a:cs typeface="Times New Roman" panose="02020603050405020304" pitchFamily="18" charset="0"/>
              </a:rPr>
              <a:t>Diploma Filozofskog fakulteta u Alžiru.</a:t>
            </a:r>
          </a:p>
        </p:txBody>
      </p:sp>
      <p:sp>
        <p:nvSpPr>
          <p:cNvPr id="8" name="TextBox 7">
            <a:extLst>
              <a:ext uri="{FF2B5EF4-FFF2-40B4-BE49-F238E27FC236}">
                <a16:creationId xmlns:a16="http://schemas.microsoft.com/office/drawing/2014/main" xmlns="" id="{C26CE94D-B5AE-4CE9-9910-49AF429D2435}"/>
              </a:ext>
            </a:extLst>
          </p:cNvPr>
          <p:cNvSpPr txBox="1"/>
          <p:nvPr/>
        </p:nvSpPr>
        <p:spPr>
          <a:xfrm>
            <a:off x="6984720" y="404664"/>
            <a:ext cx="1728192" cy="2246769"/>
          </a:xfrm>
          <a:prstGeom prst="rect">
            <a:avLst/>
          </a:prstGeom>
          <a:solidFill>
            <a:schemeClr val="bg1">
              <a:alpha val="15000"/>
            </a:schemeClr>
          </a:solidFill>
        </p:spPr>
        <p:txBody>
          <a:bodyPr wrap="square" rtlCol="0">
            <a:spAutoFit/>
          </a:bodyPr>
          <a:lstStyle/>
          <a:p>
            <a:pPr algn="ctr"/>
            <a:r>
              <a:rPr lang="sr-Latn-RS" sz="1400" dirty="0">
                <a:solidFill>
                  <a:srgbClr val="642F04"/>
                </a:solidFill>
                <a:latin typeface="Times New Roman" panose="02020603050405020304" pitchFamily="18" charset="0"/>
                <a:cs typeface="Times New Roman" panose="02020603050405020304" pitchFamily="18" charset="0"/>
              </a:rPr>
              <a:t>1943. Prva ljubav i brak sa Simonom Ie, veza će potrajati koliko i njegovo članstvo u Komunističkoj partiji, </a:t>
            </a:r>
          </a:p>
          <a:p>
            <a:pPr algn="ctr"/>
            <a:r>
              <a:rPr lang="sr-Latn-RS" sz="1400" dirty="0">
                <a:solidFill>
                  <a:srgbClr val="642F04"/>
                </a:solidFill>
                <a:latin typeface="Times New Roman" panose="02020603050405020304" pitchFamily="18" charset="0"/>
                <a:cs typeface="Times New Roman" panose="02020603050405020304" pitchFamily="18" charset="0"/>
              </a:rPr>
              <a:t>čitavu godinu. Razvešće se šest godina kasnije.</a:t>
            </a:r>
          </a:p>
        </p:txBody>
      </p:sp>
      <p:sp>
        <p:nvSpPr>
          <p:cNvPr id="20" name="TextBox 19">
            <a:extLst>
              <a:ext uri="{FF2B5EF4-FFF2-40B4-BE49-F238E27FC236}">
                <a16:creationId xmlns:a16="http://schemas.microsoft.com/office/drawing/2014/main" xmlns="" id="{801D310A-0761-42E6-B1F6-7A3F13627299}"/>
              </a:ext>
            </a:extLst>
          </p:cNvPr>
          <p:cNvSpPr txBox="1"/>
          <p:nvPr/>
        </p:nvSpPr>
        <p:spPr>
          <a:xfrm rot="562825">
            <a:off x="5426851" y="6180730"/>
            <a:ext cx="3453125" cy="307777"/>
          </a:xfrm>
          <a:prstGeom prst="rect">
            <a:avLst/>
          </a:prstGeom>
          <a:noFill/>
        </p:spPr>
        <p:txBody>
          <a:bodyPr wrap="none" rtlCol="0">
            <a:spAutoFit/>
          </a:bodyPr>
          <a:lstStyle/>
          <a:p>
            <a:r>
              <a:rPr lang="sr-Latn-RS" sz="1400" dirty="0">
                <a:solidFill>
                  <a:srgbClr val="642F04"/>
                </a:solidFill>
                <a:latin typeface="Times New Roman" panose="02020603050405020304" pitchFamily="18" charset="0"/>
                <a:cs typeface="Times New Roman" panose="02020603050405020304" pitchFamily="18" charset="0"/>
              </a:rPr>
              <a:t>Jedno vreme radi i kao prodavac automobila.</a:t>
            </a:r>
          </a:p>
        </p:txBody>
      </p:sp>
      <p:pic>
        <p:nvPicPr>
          <p:cNvPr id="11" name="Picture 10" descr="combatparis.jpg"/>
          <p:cNvPicPr>
            <a:picLocks noChangeAspect="1"/>
          </p:cNvPicPr>
          <p:nvPr/>
        </p:nvPicPr>
        <p:blipFill>
          <a:blip r:embed="rId5" cstate="print"/>
          <a:stretch>
            <a:fillRect/>
          </a:stretch>
        </p:blipFill>
        <p:spPr>
          <a:xfrm rot="795693">
            <a:off x="2187122" y="3826711"/>
            <a:ext cx="2381250" cy="1457325"/>
          </a:xfrm>
          <a:prstGeom prst="rect">
            <a:avLst/>
          </a:prstGeom>
        </p:spPr>
      </p:pic>
      <p:pic>
        <p:nvPicPr>
          <p:cNvPr id="12" name="Picture 11">
            <a:extLst>
              <a:ext uri="{FF2B5EF4-FFF2-40B4-BE49-F238E27FC236}">
                <a16:creationId xmlns:a16="http://schemas.microsoft.com/office/drawing/2014/main" xmlns="" id="{E7BEB08E-C148-4EBE-B887-8FB2910232E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1278054">
            <a:off x="219684" y="3684273"/>
            <a:ext cx="2251407" cy="2972154"/>
          </a:xfrm>
          <a:prstGeom prst="rect">
            <a:avLst/>
          </a:prstGeom>
          <a:ln>
            <a:noFill/>
          </a:ln>
          <a:effectLst>
            <a:softEdge rad="112500"/>
          </a:effectLst>
        </p:spPr>
      </p:pic>
      <p:pic>
        <p:nvPicPr>
          <p:cNvPr id="10" name="Picture 9">
            <a:extLst>
              <a:ext uri="{FF2B5EF4-FFF2-40B4-BE49-F238E27FC236}">
                <a16:creationId xmlns:a16="http://schemas.microsoft.com/office/drawing/2014/main" xmlns="" id="{281F660E-E0EC-4B6D-A137-CAE358F63B5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829321">
            <a:off x="3636379" y="3596318"/>
            <a:ext cx="2794000" cy="1548317"/>
          </a:xfrm>
          <a:prstGeom prst="rect">
            <a:avLst/>
          </a:prstGeom>
          <a:ln>
            <a:noFill/>
          </a:ln>
          <a:effectLst>
            <a:softEdge rad="112500"/>
          </a:effectLst>
        </p:spPr>
      </p:pic>
      <p:sp>
        <p:nvSpPr>
          <p:cNvPr id="13" name="TextBox 12">
            <a:extLst>
              <a:ext uri="{FF2B5EF4-FFF2-40B4-BE49-F238E27FC236}">
                <a16:creationId xmlns:a16="http://schemas.microsoft.com/office/drawing/2014/main" xmlns="" id="{777DDB9F-FC3A-498F-A692-399FB7188D5E}"/>
              </a:ext>
            </a:extLst>
          </p:cNvPr>
          <p:cNvSpPr txBox="1"/>
          <p:nvPr/>
        </p:nvSpPr>
        <p:spPr>
          <a:xfrm>
            <a:off x="2699792" y="5373216"/>
            <a:ext cx="2736303" cy="1384995"/>
          </a:xfrm>
          <a:prstGeom prst="rect">
            <a:avLst/>
          </a:prstGeom>
          <a:solidFill>
            <a:schemeClr val="bg1">
              <a:alpha val="14000"/>
            </a:schemeClr>
          </a:solidFill>
        </p:spPr>
        <p:txBody>
          <a:bodyPr wrap="square" rtlCol="0">
            <a:spAutoFit/>
          </a:bodyPr>
          <a:lstStyle/>
          <a:p>
            <a:r>
              <a:rPr lang="sr-Latn-RS" sz="1400" dirty="0">
                <a:solidFill>
                  <a:srgbClr val="642F04"/>
                </a:solidFill>
                <a:latin typeface="Times New Roman" panose="02020603050405020304" pitchFamily="18" charset="0"/>
                <a:cs typeface="Times New Roman" panose="02020603050405020304" pitchFamily="18" charset="0"/>
              </a:rPr>
              <a:t>Piše za novine </a:t>
            </a:r>
            <a:r>
              <a:rPr lang="sr-Latn-RS" sz="1400" i="1" dirty="0">
                <a:solidFill>
                  <a:srgbClr val="642F04"/>
                </a:solidFill>
                <a:latin typeface="Times New Roman" panose="02020603050405020304" pitchFamily="18" charset="0"/>
                <a:cs typeface="Times New Roman" panose="02020603050405020304" pitchFamily="18" charset="0"/>
              </a:rPr>
              <a:t>Sud</a:t>
            </a:r>
            <a:r>
              <a:rPr lang="sr-Latn-RS" sz="1400" dirty="0">
                <a:solidFill>
                  <a:srgbClr val="642F04"/>
                </a:solidFill>
                <a:latin typeface="Times New Roman" panose="02020603050405020304" pitchFamily="18" charset="0"/>
                <a:cs typeface="Times New Roman" panose="02020603050405020304" pitchFamily="18" charset="0"/>
              </a:rPr>
              <a:t> i </a:t>
            </a:r>
            <a:r>
              <a:rPr lang="sr-Latn-RS" sz="1400" i="1" dirty="0">
                <a:solidFill>
                  <a:srgbClr val="642F04"/>
                </a:solidFill>
                <a:latin typeface="Times New Roman" panose="02020603050405020304" pitchFamily="18" charset="0"/>
                <a:cs typeface="Times New Roman" panose="02020603050405020304" pitchFamily="18" charset="0"/>
              </a:rPr>
              <a:t>Ikdam</a:t>
            </a:r>
            <a:r>
              <a:rPr lang="sr-Latn-RS" sz="1400" dirty="0">
                <a:solidFill>
                  <a:srgbClr val="642F04"/>
                </a:solidFill>
                <a:latin typeface="Times New Roman" panose="02020603050405020304" pitchFamily="18" charset="0"/>
                <a:cs typeface="Times New Roman" panose="02020603050405020304" pitchFamily="18" charset="0"/>
              </a:rPr>
              <a:t> gde brani političke i ekonomske interese muslimana u Severnoj Africi. U Parizu osniva list </a:t>
            </a:r>
            <a:r>
              <a:rPr lang="sr-Latn-RS" sz="1400" i="1" dirty="0">
                <a:solidFill>
                  <a:srgbClr val="642F04"/>
                </a:solidFill>
                <a:latin typeface="Times New Roman" panose="02020603050405020304" pitchFamily="18" charset="0"/>
                <a:cs typeface="Times New Roman" panose="02020603050405020304" pitchFamily="18" charset="0"/>
              </a:rPr>
              <a:t>Borba</a:t>
            </a:r>
            <a:r>
              <a:rPr lang="sr-Latn-RS" sz="1400" dirty="0">
                <a:solidFill>
                  <a:srgbClr val="642F04"/>
                </a:solidFill>
                <a:latin typeface="Times New Roman" panose="02020603050405020304" pitchFamily="18" charset="0"/>
                <a:cs typeface="Times New Roman" panose="02020603050405020304" pitchFamily="18" charset="0"/>
              </a:rPr>
              <a:t> (</a:t>
            </a:r>
            <a:r>
              <a:rPr lang="sr-Latn-RS" sz="1400" i="1" dirty="0">
                <a:solidFill>
                  <a:srgbClr val="642F04"/>
                </a:solidFill>
                <a:latin typeface="Times New Roman" panose="02020603050405020304" pitchFamily="18" charset="0"/>
                <a:cs typeface="Times New Roman" panose="02020603050405020304" pitchFamily="18" charset="0"/>
              </a:rPr>
              <a:t>Combat</a:t>
            </a:r>
            <a:r>
              <a:rPr lang="sr-Latn-RS" sz="1400" dirty="0">
                <a:solidFill>
                  <a:srgbClr val="642F04"/>
                </a:solidFill>
                <a:latin typeface="Times New Roman" panose="02020603050405020304" pitchFamily="18" charset="0"/>
                <a:cs typeface="Times New Roman" panose="02020603050405020304" pitchFamily="18" charset="0"/>
              </a:rPr>
              <a:t>) koji postaje glavni zagovornik Pokreta otpora.  </a:t>
            </a:r>
          </a:p>
        </p:txBody>
      </p:sp>
      <p:pic>
        <p:nvPicPr>
          <p:cNvPr id="19" name="Picture 18">
            <a:extLst>
              <a:ext uri="{FF2B5EF4-FFF2-40B4-BE49-F238E27FC236}">
                <a16:creationId xmlns:a16="http://schemas.microsoft.com/office/drawing/2014/main" xmlns="" id="{B4B16EC7-ECE1-469A-8902-15FA5BECC015}"/>
              </a:ext>
            </a:extLst>
          </p:cNvPr>
          <p:cNvPicPr>
            <a:picLocks noChangeAspect="1"/>
          </p:cNvPicPr>
          <p:nvPr/>
        </p:nvPicPr>
        <p:blipFill>
          <a:blip r:embed="rId8" cstate="print">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rot="641416">
            <a:off x="6114441" y="2855930"/>
            <a:ext cx="2665534" cy="3250781"/>
          </a:xfrm>
          <a:prstGeom prst="rect">
            <a:avLst/>
          </a:prstGeom>
          <a:ln>
            <a:noFill/>
          </a:ln>
          <a:effectLst>
            <a:softEdge rad="112500"/>
          </a:effectLst>
        </p:spPr>
      </p:pic>
    </p:spTree>
    <p:extLst>
      <p:ext uri="{BB962C8B-B14F-4D97-AF65-F5344CB8AC3E}">
        <p14:creationId xmlns:p14="http://schemas.microsoft.com/office/powerpoint/2010/main" xmlns="" val="2232808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CE28CABA-23D4-41E5-A87A-F05FC6B98A97}"/>
              </a:ext>
            </a:extLst>
          </p:cNvPr>
          <p:cNvSpPr>
            <a:spLocks noGrp="1"/>
          </p:cNvSpPr>
          <p:nvPr>
            <p:ph type="title"/>
          </p:nvPr>
        </p:nvSpPr>
        <p:spPr>
          <a:xfrm>
            <a:off x="1045886" y="116632"/>
            <a:ext cx="3655318" cy="954108"/>
          </a:xfrm>
        </p:spPr>
        <p:txBody>
          <a:bodyPr/>
          <a:lstStyle/>
          <a:p>
            <a:r>
              <a:rPr lang="sr-Latn-RS" dirty="0">
                <a:solidFill>
                  <a:schemeClr val="bg1">
                    <a:lumMod val="75000"/>
                  </a:schemeClr>
                </a:solidFill>
                <a:latin typeface="Algerian" panose="04020705040A02060702" pitchFamily="82" charset="0"/>
              </a:rPr>
              <a:t>Plodne godine</a:t>
            </a:r>
          </a:p>
        </p:txBody>
      </p:sp>
      <p:pic>
        <p:nvPicPr>
          <p:cNvPr id="9" name="Picture 8">
            <a:extLst>
              <a:ext uri="{FF2B5EF4-FFF2-40B4-BE49-F238E27FC236}">
                <a16:creationId xmlns:a16="http://schemas.microsoft.com/office/drawing/2014/main" xmlns="" id="{858436B6-8E6F-4F4B-B0E3-7E0C56EEBF20}"/>
              </a:ext>
            </a:extLst>
          </p:cNvPr>
          <p:cNvPicPr>
            <a:picLocks noChangeAspect="1"/>
          </p:cNvPicPr>
          <p:nvPr/>
        </p:nvPicPr>
        <p:blipFill>
          <a:blip r:embed="rId3" cstate="print">
            <a:grayscl/>
            <a:extLst>
              <a:ext uri="{28A0092B-C50C-407E-A947-70E740481C1C}">
                <a14:useLocalDpi xmlns:a14="http://schemas.microsoft.com/office/drawing/2010/main" xmlns="" val="0"/>
              </a:ext>
            </a:extLst>
          </a:blip>
          <a:stretch>
            <a:fillRect/>
          </a:stretch>
        </p:blipFill>
        <p:spPr>
          <a:xfrm>
            <a:off x="5724128" y="116632"/>
            <a:ext cx="2984580" cy="3906435"/>
          </a:xfrm>
          <a:prstGeom prst="rect">
            <a:avLst/>
          </a:prstGeom>
        </p:spPr>
      </p:pic>
      <p:pic>
        <p:nvPicPr>
          <p:cNvPr id="11" name="Picture 10">
            <a:extLst>
              <a:ext uri="{FF2B5EF4-FFF2-40B4-BE49-F238E27FC236}">
                <a16:creationId xmlns:a16="http://schemas.microsoft.com/office/drawing/2014/main" xmlns="" id="{F2E86762-90BF-4F01-A942-EC715058EE6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610" y="3727914"/>
            <a:ext cx="1847850" cy="2476500"/>
          </a:xfrm>
          <a:prstGeom prst="rect">
            <a:avLst/>
          </a:prstGeom>
        </p:spPr>
      </p:pic>
      <p:sp>
        <p:nvSpPr>
          <p:cNvPr id="12" name="TextBox 11">
            <a:extLst>
              <a:ext uri="{FF2B5EF4-FFF2-40B4-BE49-F238E27FC236}">
                <a16:creationId xmlns:a16="http://schemas.microsoft.com/office/drawing/2014/main" xmlns="" id="{7BAD5EEB-B8C9-4DEA-A75F-D1FC772AA87E}"/>
              </a:ext>
            </a:extLst>
          </p:cNvPr>
          <p:cNvSpPr txBox="1"/>
          <p:nvPr/>
        </p:nvSpPr>
        <p:spPr>
          <a:xfrm>
            <a:off x="5796136" y="4149080"/>
            <a:ext cx="2912572" cy="523220"/>
          </a:xfrm>
          <a:prstGeom prst="rect">
            <a:avLst/>
          </a:prstGeom>
          <a:noFill/>
        </p:spPr>
        <p:txBody>
          <a:bodyPr wrap="square" rtlCol="0">
            <a:spAutoFit/>
          </a:bodyPr>
          <a:lstStyle/>
          <a:p>
            <a:pPr algn="ctr"/>
            <a:r>
              <a:rPr lang="sr-Latn-RS" sz="1400" dirty="0">
                <a:solidFill>
                  <a:schemeClr val="bg1"/>
                </a:solidFill>
                <a:latin typeface="Times New Roman" panose="02020603050405020304" pitchFamily="18" charset="0"/>
                <a:cs typeface="Times New Roman" panose="02020603050405020304" pitchFamily="18" charset="0"/>
              </a:rPr>
              <a:t>Rukopis eseja </a:t>
            </a:r>
            <a:r>
              <a:rPr lang="sr-Latn-RS" sz="1400" i="1" dirty="0">
                <a:solidFill>
                  <a:schemeClr val="bg1"/>
                </a:solidFill>
                <a:latin typeface="Times New Roman" panose="02020603050405020304" pitchFamily="18" charset="0"/>
                <a:cs typeface="Times New Roman" panose="02020603050405020304" pitchFamily="18" charset="0"/>
              </a:rPr>
              <a:t>Vetar u Džemili</a:t>
            </a:r>
            <a:r>
              <a:rPr lang="sr-Latn-RS" sz="1400" dirty="0">
                <a:solidFill>
                  <a:schemeClr val="bg1"/>
                </a:solidFill>
                <a:latin typeface="Times New Roman" panose="02020603050405020304" pitchFamily="18" charset="0"/>
                <a:cs typeface="Times New Roman" panose="02020603050405020304" pitchFamily="18" charset="0"/>
              </a:rPr>
              <a:t>,</a:t>
            </a:r>
          </a:p>
          <a:p>
            <a:pPr algn="ctr"/>
            <a:r>
              <a:rPr lang="sr-Latn-RS" sz="1400" dirty="0">
                <a:solidFill>
                  <a:schemeClr val="bg1"/>
                </a:solidFill>
                <a:latin typeface="Times New Roman" panose="02020603050405020304" pitchFamily="18" charset="0"/>
                <a:cs typeface="Times New Roman" panose="02020603050405020304" pitchFamily="18" charset="0"/>
              </a:rPr>
              <a:t>za zbirku </a:t>
            </a:r>
            <a:r>
              <a:rPr lang="sr-Latn-RS" sz="1400" i="1" dirty="0">
                <a:solidFill>
                  <a:schemeClr val="bg1"/>
                </a:solidFill>
                <a:latin typeface="Times New Roman" panose="02020603050405020304" pitchFamily="18" charset="0"/>
                <a:cs typeface="Times New Roman" panose="02020603050405020304" pitchFamily="18" charset="0"/>
              </a:rPr>
              <a:t>Pirovanje</a:t>
            </a:r>
            <a:r>
              <a:rPr lang="sr-Latn-RS" sz="1400" dirty="0">
                <a:solidFill>
                  <a:schemeClr val="bg1"/>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8569B608-D8CF-4EBB-BC69-82AE0F0DC88C}"/>
              </a:ext>
            </a:extLst>
          </p:cNvPr>
          <p:cNvSpPr txBox="1"/>
          <p:nvPr/>
        </p:nvSpPr>
        <p:spPr>
          <a:xfrm>
            <a:off x="107504" y="6222214"/>
            <a:ext cx="4051109" cy="307777"/>
          </a:xfrm>
          <a:prstGeom prst="rect">
            <a:avLst/>
          </a:prstGeom>
          <a:noFill/>
        </p:spPr>
        <p:txBody>
          <a:bodyPr wrap="none" rtlCol="0">
            <a:spAutoFit/>
          </a:bodyPr>
          <a:lstStyle/>
          <a:p>
            <a:r>
              <a:rPr lang="sr-Latn-RS" sz="1400" dirty="0">
                <a:solidFill>
                  <a:schemeClr val="bg1"/>
                </a:solidFill>
                <a:latin typeface="Times New Roman" panose="02020603050405020304" pitchFamily="18" charset="0"/>
                <a:cs typeface="Times New Roman" panose="02020603050405020304" pitchFamily="18" charset="0"/>
              </a:rPr>
              <a:t>Druga, ovog puta večna ljubav i brak sa Fransin Fore.</a:t>
            </a:r>
          </a:p>
        </p:txBody>
      </p:sp>
      <p:sp>
        <p:nvSpPr>
          <p:cNvPr id="14" name="TextBox 13">
            <a:extLst>
              <a:ext uri="{FF2B5EF4-FFF2-40B4-BE49-F238E27FC236}">
                <a16:creationId xmlns:a16="http://schemas.microsoft.com/office/drawing/2014/main" xmlns="" id="{370A4774-B9B3-4967-AE43-24F6CAFAAD3B}"/>
              </a:ext>
            </a:extLst>
          </p:cNvPr>
          <p:cNvSpPr txBox="1"/>
          <p:nvPr/>
        </p:nvSpPr>
        <p:spPr>
          <a:xfrm>
            <a:off x="2316141" y="5148047"/>
            <a:ext cx="3507692" cy="307777"/>
          </a:xfrm>
          <a:prstGeom prst="rect">
            <a:avLst/>
          </a:prstGeom>
          <a:noFill/>
        </p:spPr>
        <p:txBody>
          <a:bodyPr wrap="none" rtlCol="0">
            <a:spAutoFit/>
          </a:bodyPr>
          <a:lstStyle/>
          <a:p>
            <a:r>
              <a:rPr lang="sr-Latn-RS" sz="1400" dirty="0">
                <a:solidFill>
                  <a:schemeClr val="bg1"/>
                </a:solidFill>
                <a:latin typeface="Times New Roman" panose="02020603050405020304" pitchFamily="18" charset="0"/>
                <a:cs typeface="Times New Roman" panose="02020603050405020304" pitchFamily="18" charset="0"/>
              </a:rPr>
              <a:t>1937. Prvo izdanje zbirke eseja Lice i naličje. </a:t>
            </a:r>
          </a:p>
        </p:txBody>
      </p:sp>
      <p:pic>
        <p:nvPicPr>
          <p:cNvPr id="16" name="Picture 15">
            <a:extLst>
              <a:ext uri="{FF2B5EF4-FFF2-40B4-BE49-F238E27FC236}">
                <a16:creationId xmlns:a16="http://schemas.microsoft.com/office/drawing/2014/main" xmlns="" id="{DB4D652A-672D-4C80-82A0-52524282E6D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65397" y="1902527"/>
            <a:ext cx="2381613" cy="328498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930DBD6-8B72-4988-93CC-BA7E764CA40A}"/>
              </a:ext>
            </a:extLst>
          </p:cNvPr>
          <p:cNvSpPr txBox="1"/>
          <p:nvPr/>
        </p:nvSpPr>
        <p:spPr>
          <a:xfrm>
            <a:off x="251520" y="1031628"/>
            <a:ext cx="4752528" cy="954107"/>
          </a:xfrm>
          <a:prstGeom prst="rect">
            <a:avLst/>
          </a:prstGeom>
          <a:noFill/>
        </p:spPr>
        <p:txBody>
          <a:bodyPr wrap="square" rtlCol="0">
            <a:spAutoFit/>
          </a:bodyPr>
          <a:lstStyle/>
          <a:p>
            <a:r>
              <a:rPr lang="sr-Latn-RS" sz="1400" dirty="0">
                <a:solidFill>
                  <a:schemeClr val="bg1"/>
                </a:solidFill>
                <a:latin typeface="Times New Roman" panose="02020603050405020304" pitchFamily="18" charset="0"/>
                <a:cs typeface="Times New Roman" panose="02020603050405020304" pitchFamily="18" charset="0"/>
              </a:rPr>
              <a:t>Napustivši Komunističku partiju, osniva </a:t>
            </a:r>
            <a:r>
              <a:rPr lang="sr-Latn-RS" sz="1400" i="1" dirty="0">
                <a:solidFill>
                  <a:schemeClr val="bg1"/>
                </a:solidFill>
                <a:latin typeface="Times New Roman" panose="02020603050405020304" pitchFamily="18" charset="0"/>
                <a:cs typeface="Times New Roman" panose="02020603050405020304" pitchFamily="18" charset="0"/>
              </a:rPr>
              <a:t>Radničko pozorište </a:t>
            </a:r>
            <a:r>
              <a:rPr lang="sr-Latn-RS" sz="1400" dirty="0">
                <a:solidFill>
                  <a:schemeClr val="bg1"/>
                </a:solidFill>
                <a:latin typeface="Times New Roman" panose="02020603050405020304" pitchFamily="18" charset="0"/>
                <a:cs typeface="Times New Roman" panose="02020603050405020304" pitchFamily="18" charset="0"/>
              </a:rPr>
              <a:t>i u tom radu nalazi isti entuzijazam koji je nekad nalazio u fudbalu. Glumi u trupi </a:t>
            </a:r>
            <a:r>
              <a:rPr lang="sr-Latn-RS" sz="1400" i="1" dirty="0">
                <a:solidFill>
                  <a:schemeClr val="bg1"/>
                </a:solidFill>
                <a:latin typeface="Times New Roman" panose="02020603050405020304" pitchFamily="18" charset="0"/>
                <a:cs typeface="Times New Roman" panose="02020603050405020304" pitchFamily="18" charset="0"/>
              </a:rPr>
              <a:t>Radio Alžir</a:t>
            </a:r>
            <a:r>
              <a:rPr lang="sr-Latn-RS" sz="1400" dirty="0">
                <a:solidFill>
                  <a:schemeClr val="bg1"/>
                </a:solidFill>
                <a:latin typeface="Times New Roman" panose="02020603050405020304" pitchFamily="18" charset="0"/>
                <a:cs typeface="Times New Roman" panose="02020603050405020304" pitchFamily="18" charset="0"/>
              </a:rPr>
              <a:t>, a 1963. osniva svoju trupu </a:t>
            </a:r>
            <a:r>
              <a:rPr lang="sr-Latn-RS" sz="1400" i="1" dirty="0">
                <a:solidFill>
                  <a:schemeClr val="bg1"/>
                </a:solidFill>
                <a:latin typeface="Times New Roman" panose="02020603050405020304" pitchFamily="18" charset="0"/>
                <a:cs typeface="Times New Roman" panose="02020603050405020304" pitchFamily="18" charset="0"/>
              </a:rPr>
              <a:t>L’Ekip</a:t>
            </a:r>
            <a:r>
              <a:rPr lang="sr-Latn-RS" sz="1400" dirty="0">
                <a:solidFill>
                  <a:schemeClr val="bg1"/>
                </a:solidFill>
                <a:latin typeface="Times New Roman" panose="02020603050405020304" pitchFamily="18" charset="0"/>
                <a:cs typeface="Times New Roman" panose="02020603050405020304" pitchFamily="18" charset="0"/>
              </a:rPr>
              <a:t> sa nekoliko prijatelja. </a:t>
            </a:r>
          </a:p>
        </p:txBody>
      </p:sp>
      <p:pic>
        <p:nvPicPr>
          <p:cNvPr id="18" name="Picture 17">
            <a:extLst>
              <a:ext uri="{FF2B5EF4-FFF2-40B4-BE49-F238E27FC236}">
                <a16:creationId xmlns:a16="http://schemas.microsoft.com/office/drawing/2014/main" xmlns="" id="{B11E507B-38D7-4F77-BEEE-47AA3A798B58}"/>
              </a:ext>
            </a:extLst>
          </p:cNvPr>
          <p:cNvPicPr>
            <a:picLocks noChangeAspect="1"/>
          </p:cNvPicPr>
          <p:nvPr/>
        </p:nvPicPr>
        <p:blipFill>
          <a:blip r:embed="rId6" cstate="print">
            <a:grayscl/>
            <a:extLst>
              <a:ext uri="{28A0092B-C50C-407E-A947-70E740481C1C}">
                <a14:useLocalDpi xmlns:a14="http://schemas.microsoft.com/office/drawing/2010/main" xmlns="" val="0"/>
              </a:ext>
            </a:extLst>
          </a:blip>
          <a:stretch>
            <a:fillRect/>
          </a:stretch>
        </p:blipFill>
        <p:spPr>
          <a:xfrm>
            <a:off x="6082060" y="4668085"/>
            <a:ext cx="2912573" cy="2053518"/>
          </a:xfrm>
          <a:prstGeom prst="rect">
            <a:avLst/>
          </a:prstGeom>
          <a:ln>
            <a:noFill/>
          </a:ln>
          <a:effectLst>
            <a:softEdge rad="112500"/>
          </a:effectLst>
        </p:spPr>
      </p:pic>
      <p:sp>
        <p:nvSpPr>
          <p:cNvPr id="19" name="TextBox 18">
            <a:extLst>
              <a:ext uri="{FF2B5EF4-FFF2-40B4-BE49-F238E27FC236}">
                <a16:creationId xmlns:a16="http://schemas.microsoft.com/office/drawing/2014/main" xmlns="" id="{CAEF02E4-D5AC-4203-91D3-A5453B76D33C}"/>
              </a:ext>
            </a:extLst>
          </p:cNvPr>
          <p:cNvSpPr txBox="1"/>
          <p:nvPr/>
        </p:nvSpPr>
        <p:spPr>
          <a:xfrm>
            <a:off x="3676660" y="5587295"/>
            <a:ext cx="2216020" cy="1015663"/>
          </a:xfrm>
          <a:prstGeom prst="rect">
            <a:avLst/>
          </a:prstGeom>
          <a:noFill/>
        </p:spPr>
        <p:txBody>
          <a:bodyPr wrap="square" rtlCol="0">
            <a:spAutoFit/>
          </a:bodyPr>
          <a:lstStyle/>
          <a:p>
            <a:pPr algn="r"/>
            <a:r>
              <a:rPr lang="sr-Latn-RS" sz="1200" dirty="0">
                <a:solidFill>
                  <a:schemeClr val="bg1"/>
                </a:solidFill>
                <a:latin typeface="Times New Roman" panose="02020603050405020304" pitchFamily="18" charset="0"/>
                <a:cs typeface="Times New Roman" panose="02020603050405020304" pitchFamily="18" charset="0"/>
              </a:rPr>
              <a:t>Komad </a:t>
            </a:r>
            <a:r>
              <a:rPr lang="sr-Latn-RS" sz="1200" i="1" dirty="0">
                <a:solidFill>
                  <a:schemeClr val="bg1"/>
                </a:solidFill>
                <a:latin typeface="Times New Roman" panose="02020603050405020304" pitchFamily="18" charset="0"/>
                <a:cs typeface="Times New Roman" panose="02020603050405020304" pitchFamily="18" charset="0"/>
              </a:rPr>
              <a:t>Pobuna u Asturiji </a:t>
            </a:r>
            <a:r>
              <a:rPr lang="sr-Latn-RS" sz="1200" dirty="0">
                <a:solidFill>
                  <a:schemeClr val="bg1"/>
                </a:solidFill>
                <a:latin typeface="Times New Roman" panose="02020603050405020304" pitchFamily="18" charset="0"/>
                <a:cs typeface="Times New Roman" panose="02020603050405020304" pitchFamily="18" charset="0"/>
              </a:rPr>
              <a:t>je cenzurisan zbog podrške radničkoj pobuni koja je prethodila Španskom građanskom ratu.</a:t>
            </a:r>
          </a:p>
        </p:txBody>
      </p:sp>
      <p:sp>
        <p:nvSpPr>
          <p:cNvPr id="20" name="TextBox 19">
            <a:extLst>
              <a:ext uri="{FF2B5EF4-FFF2-40B4-BE49-F238E27FC236}">
                <a16:creationId xmlns:a16="http://schemas.microsoft.com/office/drawing/2014/main" xmlns="" id="{C31D23F6-5B39-4E2C-B968-B0965DFDC850}"/>
              </a:ext>
            </a:extLst>
          </p:cNvPr>
          <p:cNvSpPr txBox="1"/>
          <p:nvPr/>
        </p:nvSpPr>
        <p:spPr>
          <a:xfrm rot="20871558">
            <a:off x="293584" y="2638359"/>
            <a:ext cx="2316141" cy="646331"/>
          </a:xfrm>
          <a:prstGeom prst="rect">
            <a:avLst/>
          </a:prstGeom>
          <a:noFill/>
        </p:spPr>
        <p:txBody>
          <a:bodyPr wrap="square" rtlCol="0">
            <a:spAutoFit/>
          </a:bodyPr>
          <a:lstStyle/>
          <a:p>
            <a:r>
              <a:rPr lang="sr-Latn-RS" sz="1200" i="1" dirty="0">
                <a:solidFill>
                  <a:schemeClr val="bg1"/>
                </a:solidFill>
                <a:latin typeface="Times New Roman" panose="02020603050405020304" pitchFamily="18" charset="0"/>
                <a:cs typeface="Times New Roman" panose="02020603050405020304" pitchFamily="18" charset="0"/>
              </a:rPr>
              <a:t>„Na tim trapavim stranicama je više ljubavi nego na svim onim drugim koje ću tek napisati.“</a:t>
            </a:r>
          </a:p>
        </p:txBody>
      </p:sp>
    </p:spTree>
    <p:extLst>
      <p:ext uri="{BB962C8B-B14F-4D97-AF65-F5344CB8AC3E}">
        <p14:creationId xmlns:p14="http://schemas.microsoft.com/office/powerpoint/2010/main" xmlns="" val="1064342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11560" y="5661248"/>
            <a:ext cx="2232248" cy="625922"/>
          </a:xfrm>
          <a:solidFill>
            <a:srgbClr val="A47D00"/>
          </a:solidFill>
          <a:ln>
            <a:solidFill>
              <a:srgbClr val="A47D00"/>
            </a:solidFill>
          </a:ln>
          <a:effectLst>
            <a:outerShdw blurRad="508000" dist="50800" dir="5400000" sx="1000" sy="1000" algn="ctr" rotWithShape="0">
              <a:srgbClr val="663300">
                <a:alpha val="0"/>
              </a:srgbClr>
            </a:outerShdw>
          </a:effectLst>
          <a:scene3d>
            <a:camera prst="perspectiveRelaxed"/>
            <a:lightRig rig="threePt" dir="t"/>
          </a:scene3d>
        </p:spPr>
        <p:txBody>
          <a:bodyPr>
            <a:noAutofit/>
          </a:bodyPr>
          <a:lstStyle/>
          <a:p>
            <a:pPr algn="ctr"/>
            <a:r>
              <a:rPr lang="en-US"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1D0E01"/>
                </a:solidFill>
                <a:effectLst>
                  <a:outerShdw blurRad="127000" dist="1003300" dir="1080000" sx="147000" sy="147000" algn="ctr" rotWithShape="0">
                    <a:srgbClr val="000000">
                      <a:alpha val="43137"/>
                    </a:srgbClr>
                  </a:outerShdw>
                </a:effectLst>
                <a:latin typeface="Algerian" panose="04020705040A02060702" pitchFamily="82" charset="0"/>
                <a:cs typeface="Times New Roman" pitchFamily="18" charset="0"/>
              </a:rPr>
              <a:t>s</a:t>
            </a:r>
            <a:r>
              <a:rPr lang="sr-Latn-RS"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1D0E01"/>
                </a:solidFill>
                <a:effectLst>
                  <a:outerShdw blurRad="127000" dist="1003300" dir="1080000" sx="147000" sy="147000" algn="ctr" rotWithShape="0">
                    <a:srgbClr val="000000">
                      <a:alpha val="43137"/>
                    </a:srgbClr>
                  </a:outerShdw>
                </a:effectLst>
                <a:latin typeface="Algerian" panose="04020705040A02060702" pitchFamily="82" charset="0"/>
                <a:cs typeface="Times New Roman" pitchFamily="18" charset="0"/>
              </a:rPr>
              <a:t>tranac</a:t>
            </a:r>
            <a:endParaRPr lang="en-US"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1D0E01"/>
              </a:solidFill>
              <a:effectLst>
                <a:outerShdw blurRad="127000" dist="1003300" dir="1080000" sx="147000" sy="147000" algn="ctr" rotWithShape="0">
                  <a:srgbClr val="000000">
                    <a:alpha val="43137"/>
                  </a:srgbClr>
                </a:outerShdw>
              </a:effectLst>
              <a:latin typeface="Algerian" panose="04020705040A02060702" pitchFamily="82" charset="0"/>
              <a:cs typeface="Times New Roman" pitchFamily="18" charset="0"/>
            </a:endParaRPr>
          </a:p>
        </p:txBody>
      </p:sp>
      <p:sp>
        <p:nvSpPr>
          <p:cNvPr id="4" name="TextBox 3"/>
          <p:cNvSpPr txBox="1"/>
          <p:nvPr/>
        </p:nvSpPr>
        <p:spPr>
          <a:xfrm>
            <a:off x="395537" y="332656"/>
            <a:ext cx="3816424" cy="2462213"/>
          </a:xfrm>
          <a:prstGeom prst="rect">
            <a:avLst/>
          </a:prstGeom>
          <a:solidFill>
            <a:srgbClr val="642F04">
              <a:alpha val="26000"/>
            </a:srgbClr>
          </a:solidFill>
        </p:spPr>
        <p:txBody>
          <a:bodyPr wrap="square" rtlCol="0">
            <a:spAutoFit/>
          </a:bodyPr>
          <a:lstStyle/>
          <a:p>
            <a:pPr algn="r"/>
            <a:r>
              <a:rPr lang="sr-Latn-RS" sz="1200" i="1" dirty="0">
                <a:solidFill>
                  <a:schemeClr val="accent6">
                    <a:lumMod val="50000"/>
                  </a:schemeClr>
                </a:solidFill>
                <a:latin typeface="Times New Roman" pitchFamily="18" charset="0"/>
                <a:cs typeface="Times New Roman" pitchFamily="18" charset="0"/>
              </a:rPr>
              <a:t>“</a:t>
            </a:r>
            <a:r>
              <a:rPr lang="sr-Latn-RS" sz="1400" i="1" dirty="0">
                <a:latin typeface="Times New Roman" pitchFamily="18" charset="0"/>
                <a:cs typeface="Times New Roman" pitchFamily="18" charset="0"/>
              </a:rPr>
              <a:t>Priznajem da mi je sve strano.”</a:t>
            </a:r>
          </a:p>
          <a:p>
            <a:pPr algn="r"/>
            <a:r>
              <a:rPr lang="sr-Latn-RS" sz="1400" dirty="0">
                <a:latin typeface="Times New Roman" pitchFamily="18" charset="0"/>
                <a:cs typeface="Times New Roman" pitchFamily="18" charset="0"/>
              </a:rPr>
              <a:t>	</a:t>
            </a:r>
            <a:r>
              <a:rPr lang="sr-Latn-RS" sz="1400" b="1" dirty="0">
                <a:latin typeface="Times New Roman" pitchFamily="18" charset="0"/>
                <a:cs typeface="Times New Roman" pitchFamily="18" charset="0"/>
              </a:rPr>
              <a:t>Beleške, mart 1940.</a:t>
            </a:r>
          </a:p>
          <a:p>
            <a:pPr algn="r"/>
            <a:endParaRPr lang="sr-Latn-RS" sz="1400" dirty="0">
              <a:latin typeface="Times New Roman" pitchFamily="18" charset="0"/>
              <a:cs typeface="Times New Roman" pitchFamily="18" charset="0"/>
            </a:endParaRPr>
          </a:p>
          <a:p>
            <a:pPr algn="just"/>
            <a:r>
              <a:rPr lang="sr-Latn-RS" sz="1400" dirty="0">
                <a:latin typeface="Times New Roman" pitchFamily="18" charset="0"/>
                <a:cs typeface="Times New Roman" pitchFamily="18" charset="0"/>
              </a:rPr>
              <a:t>Kami se već u dvadeset i drugoj godini ispoveda i priznaje da ga pogađa nostalgija za izgubljenim siromaštvom, jer njegovo carstvo je ovozemaljsko, a nikako ono Bodlerovo “anywhere out of the world”, samo što on oseća da je naš svet hram koji su bogovi napustili. Odatle osećaj </a:t>
            </a:r>
            <a:r>
              <a:rPr lang="sr-Latn-RS" sz="1400" b="1" dirty="0">
                <a:latin typeface="Times New Roman" pitchFamily="18" charset="0"/>
                <a:cs typeface="Times New Roman" pitchFamily="18" charset="0"/>
              </a:rPr>
              <a:t>usamljenosti</a:t>
            </a:r>
            <a:r>
              <a:rPr lang="sr-Latn-RS" sz="1400" dirty="0">
                <a:latin typeface="Times New Roman" pitchFamily="18" charset="0"/>
                <a:cs typeface="Times New Roman" pitchFamily="18" charset="0"/>
              </a:rPr>
              <a:t>, </a:t>
            </a:r>
            <a:r>
              <a:rPr lang="sr-Latn-RS" sz="1400" b="1" dirty="0">
                <a:latin typeface="Times New Roman" pitchFamily="18" charset="0"/>
                <a:cs typeface="Times New Roman" pitchFamily="18" charset="0"/>
              </a:rPr>
              <a:t>apsurda</a:t>
            </a:r>
            <a:r>
              <a:rPr lang="sr-Latn-RS" sz="1400" dirty="0">
                <a:latin typeface="Times New Roman" pitchFamily="18" charset="0"/>
                <a:cs typeface="Times New Roman" pitchFamily="18" charset="0"/>
              </a:rPr>
              <a:t> i </a:t>
            </a:r>
            <a:r>
              <a:rPr lang="sr-Latn-RS" sz="1400" b="1" dirty="0">
                <a:latin typeface="Times New Roman" pitchFamily="18" charset="0"/>
                <a:cs typeface="Times New Roman" pitchFamily="18" charset="0"/>
              </a:rPr>
              <a:t>pobune</a:t>
            </a:r>
            <a:r>
              <a:rPr lang="sr-Latn-RS" sz="1400" dirty="0">
                <a:latin typeface="Times New Roman" pitchFamily="18" charset="0"/>
                <a:cs typeface="Times New Roman" pitchFamily="18" charset="0"/>
              </a:rPr>
              <a:t>, tri osnovne teme kojima se Kami tokom života bavi.</a:t>
            </a:r>
            <a:endParaRPr lang="en-US" sz="1400" dirty="0">
              <a:latin typeface="Times New Roman" pitchFamily="18" charset="0"/>
              <a:cs typeface="Times New Roman" pitchFamily="18" charset="0"/>
            </a:endParaRPr>
          </a:p>
        </p:txBody>
      </p:sp>
      <p:sp>
        <p:nvSpPr>
          <p:cNvPr id="5" name="TextBox 4"/>
          <p:cNvSpPr txBox="1"/>
          <p:nvPr/>
        </p:nvSpPr>
        <p:spPr>
          <a:xfrm rot="18920959">
            <a:off x="4014533" y="1582298"/>
            <a:ext cx="4464684" cy="400110"/>
          </a:xfrm>
          <a:prstGeom prst="rect">
            <a:avLst/>
          </a:prstGeom>
          <a:noFill/>
        </p:spPr>
        <p:txBody>
          <a:bodyPr wrap="none" rtlCol="0">
            <a:spAutoFit/>
          </a:bodyPr>
          <a:lstStyle/>
          <a:p>
            <a:r>
              <a:rPr lang="sr-Latn-RS" sz="2000" b="1" i="1" dirty="0">
                <a:solidFill>
                  <a:srgbClr val="642F04"/>
                </a:solidFill>
                <a:latin typeface="Times New Roman" pitchFamily="18" charset="0"/>
                <a:cs typeface="Times New Roman" pitchFamily="18" charset="0"/>
              </a:rPr>
              <a:t>U svetu lišenom iluzija, čovek je stranac.</a:t>
            </a:r>
            <a:endParaRPr lang="en-US" sz="2000" b="1" i="1" dirty="0">
              <a:solidFill>
                <a:srgbClr val="642F04"/>
              </a:solidFill>
              <a:latin typeface="Times New Roman" pitchFamily="18" charset="0"/>
              <a:cs typeface="Times New Roman" pitchFamily="18" charset="0"/>
            </a:endParaRP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rot="279186">
            <a:off x="4743314" y="2916954"/>
            <a:ext cx="3888432" cy="1015663"/>
          </a:xfrm>
          <a:prstGeom prst="rect">
            <a:avLst/>
          </a:prstGeom>
          <a:noFill/>
        </p:spPr>
        <p:txBody>
          <a:bodyPr wrap="square" rtlCol="0">
            <a:spAutoFit/>
          </a:bodyPr>
          <a:lstStyle/>
          <a:p>
            <a:r>
              <a:rPr lang="sr-Latn-RS" sz="1200" i="1" dirty="0">
                <a:solidFill>
                  <a:schemeClr val="bg1"/>
                </a:solidFill>
                <a:effectLst>
                  <a:glow rad="228600">
                    <a:schemeClr val="accent1">
                      <a:satMod val="175000"/>
                      <a:alpha val="40000"/>
                    </a:schemeClr>
                  </a:glow>
                </a:effectLst>
                <a:latin typeface="Times New Roman" pitchFamily="18" charset="0"/>
                <a:cs typeface="Times New Roman" pitchFamily="18" charset="0"/>
              </a:rPr>
              <a:t>“Majka mi je danas umrla. A možda i juče, ne znam. Primio sam telegram iz doma staraca: „Majka umrla. Sahrana sutra. S osobitim poštovanjem.“</a:t>
            </a:r>
            <a:r>
              <a:rPr lang="fr-FR" sz="1200" i="1" dirty="0">
                <a:solidFill>
                  <a:schemeClr val="bg1"/>
                </a:solidFill>
                <a:effectLst>
                  <a:glow rad="228600">
                    <a:schemeClr val="accent1">
                      <a:satMod val="175000"/>
                      <a:alpha val="40000"/>
                    </a:schemeClr>
                  </a:glow>
                </a:effectLst>
                <a:latin typeface="Times New Roman" pitchFamily="18" charset="0"/>
                <a:cs typeface="Times New Roman" pitchFamily="18" charset="0"/>
              </a:rPr>
              <a:t>.</a:t>
            </a:r>
            <a:r>
              <a:rPr lang="sr-Latn-RS" sz="1200" i="1" dirty="0">
                <a:solidFill>
                  <a:schemeClr val="bg1"/>
                </a:solidFill>
                <a:effectLst>
                  <a:glow rad="228600">
                    <a:schemeClr val="accent1">
                      <a:satMod val="175000"/>
                      <a:alpha val="40000"/>
                    </a:schemeClr>
                  </a:glow>
                </a:effectLst>
                <a:latin typeface="Times New Roman" pitchFamily="18" charset="0"/>
                <a:cs typeface="Times New Roman" pitchFamily="18" charset="0"/>
              </a:rPr>
              <a:t> Međutim, to ništa ne znači. Možda je to bilo i juče.</a:t>
            </a:r>
            <a:r>
              <a:rPr lang="fr-FR" sz="1200" i="1" dirty="0">
                <a:solidFill>
                  <a:schemeClr val="bg1"/>
                </a:solidFill>
                <a:effectLst>
                  <a:glow rad="228600">
                    <a:schemeClr val="accent1">
                      <a:satMod val="175000"/>
                      <a:alpha val="40000"/>
                    </a:schemeClr>
                  </a:glow>
                </a:effectLst>
                <a:latin typeface="Times New Roman" pitchFamily="18" charset="0"/>
                <a:cs typeface="Times New Roman" pitchFamily="18" charset="0"/>
              </a:rPr>
              <a:t>”</a:t>
            </a:r>
            <a:endParaRPr lang="sr-Latn-RS" sz="1200" i="1" dirty="0">
              <a:solidFill>
                <a:schemeClr val="bg1"/>
              </a:solidFill>
              <a:effectLst>
                <a:glow rad="228600">
                  <a:schemeClr val="accent1">
                    <a:satMod val="175000"/>
                    <a:alpha val="40000"/>
                  </a:schemeClr>
                </a:glow>
              </a:effectLst>
              <a:latin typeface="Times New Roman" pitchFamily="18" charset="0"/>
              <a:cs typeface="Times New Roman" pitchFamily="18" charset="0"/>
            </a:endParaRPr>
          </a:p>
          <a:p>
            <a:pPr algn="r"/>
            <a:r>
              <a:rPr lang="sr-Latn-RS" sz="1200" i="1" dirty="0">
                <a:solidFill>
                  <a:schemeClr val="bg1"/>
                </a:solidFill>
                <a:effectLst>
                  <a:glow rad="228600">
                    <a:schemeClr val="accent1">
                      <a:satMod val="175000"/>
                      <a:alpha val="40000"/>
                    </a:schemeClr>
                  </a:glow>
                </a:effectLst>
                <a:latin typeface="Times New Roman" pitchFamily="18" charset="0"/>
                <a:cs typeface="Times New Roman" pitchFamily="18" charset="0"/>
              </a:rPr>
              <a:t>Stranac, 1942.</a:t>
            </a:r>
            <a:endParaRPr lang="fr-FR" sz="1200" i="1" dirty="0">
              <a:solidFill>
                <a:schemeClr val="bg1"/>
              </a:solidFill>
              <a:effectLst>
                <a:glow rad="228600">
                  <a:schemeClr val="accent1">
                    <a:satMod val="175000"/>
                    <a:alpha val="40000"/>
                  </a:schemeClr>
                </a:glow>
              </a:effectLst>
              <a:latin typeface="Times New Roman" pitchFamily="18" charset="0"/>
              <a:cs typeface="Times New Roman" pitchFamily="18" charset="0"/>
            </a:endParaRPr>
          </a:p>
        </p:txBody>
      </p:sp>
      <p:sp>
        <p:nvSpPr>
          <p:cNvPr id="3" name="TextBox 2"/>
          <p:cNvSpPr txBox="1"/>
          <p:nvPr/>
        </p:nvSpPr>
        <p:spPr>
          <a:xfrm rot="210814">
            <a:off x="267535" y="2811551"/>
            <a:ext cx="4032447" cy="830997"/>
          </a:xfrm>
          <a:prstGeom prst="rect">
            <a:avLst/>
          </a:prstGeom>
          <a:noFill/>
          <a:effectLst>
            <a:glow rad="228600">
              <a:schemeClr val="accent5">
                <a:satMod val="175000"/>
                <a:alpha val="40000"/>
              </a:schemeClr>
            </a:glow>
            <a:softEdge rad="635000"/>
          </a:effectLst>
        </p:spPr>
        <p:txBody>
          <a:bodyPr wrap="square" rtlCol="0">
            <a:spAutoFit/>
          </a:bodyPr>
          <a:lstStyle/>
          <a:p>
            <a:r>
              <a:rPr lang="sr-Latn-RS" sz="1200" i="1" dirty="0">
                <a:solidFill>
                  <a:schemeClr val="bg1"/>
                </a:solidFill>
                <a:effectLst>
                  <a:glow rad="228600">
                    <a:schemeClr val="accent1">
                      <a:satMod val="175000"/>
                      <a:alpha val="40000"/>
                    </a:schemeClr>
                  </a:glow>
                </a:effectLst>
                <a:latin typeface="Times New Roman" pitchFamily="18" charset="0"/>
                <a:cs typeface="Times New Roman" pitchFamily="18" charset="0"/>
              </a:rPr>
              <a:t>„Dugo sam, nekada, legao rano. Ponekad, tek što bi se sveća ugasila, oči bi mi se tako brzo svele da nisam imao kad ni da pomislim u sebi: „Tonem u san.““</a:t>
            </a:r>
          </a:p>
          <a:p>
            <a:pPr algn="r"/>
            <a:r>
              <a:rPr lang="sr-Latn-RS" sz="1200" i="1" dirty="0">
                <a:solidFill>
                  <a:schemeClr val="bg1"/>
                </a:solidFill>
                <a:effectLst>
                  <a:glow rad="228600">
                    <a:schemeClr val="accent1">
                      <a:satMod val="175000"/>
                      <a:alpha val="40000"/>
                    </a:schemeClr>
                  </a:glow>
                </a:effectLst>
                <a:latin typeface="Times New Roman" pitchFamily="18" charset="0"/>
                <a:cs typeface="Times New Roman" pitchFamily="18" charset="0"/>
              </a:rPr>
              <a:t>U potrazi za izgubljenim vremenom, 1913-1922.</a:t>
            </a:r>
            <a:endParaRPr lang="en-US" sz="1200" dirty="0">
              <a:solidFill>
                <a:schemeClr val="bg1"/>
              </a:solidFill>
              <a:effectLst>
                <a:glow rad="228600">
                  <a:schemeClr val="accent1">
                    <a:satMod val="175000"/>
                    <a:alpha val="40000"/>
                  </a:schemeClr>
                </a:glow>
              </a:effectLst>
              <a:latin typeface="Times New Roman" pitchFamily="18" charset="0"/>
              <a:cs typeface="Times New Roman" pitchFamily="18" charset="0"/>
            </a:endParaRPr>
          </a:p>
        </p:txBody>
      </p:sp>
      <p:pic>
        <p:nvPicPr>
          <p:cNvPr id="7" name="Picture 6" descr="Albert-Camus-1024x651.jpg"/>
          <p:cNvPicPr>
            <a:picLocks noChangeAspect="1"/>
          </p:cNvPicPr>
          <p:nvPr/>
        </p:nvPicPr>
        <p:blipFill>
          <a:blip r:embed="rId3" cstate="print">
            <a:duotone>
              <a:prstClr val="black"/>
              <a:srgbClr val="0070C0">
                <a:tint val="45000"/>
                <a:satMod val="400000"/>
              </a:srgbClr>
            </a:duotone>
          </a:blip>
          <a:stretch>
            <a:fillRect/>
          </a:stretch>
        </p:blipFill>
        <p:spPr>
          <a:xfrm>
            <a:off x="4716016" y="260648"/>
            <a:ext cx="4232201" cy="26905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proust-ouvrages-lettre-1200x799.jpg"/>
          <p:cNvPicPr>
            <a:picLocks noChangeAspect="1"/>
          </p:cNvPicPr>
          <p:nvPr/>
        </p:nvPicPr>
        <p:blipFill>
          <a:blip r:embed="rId4" cstate="print">
            <a:duotone>
              <a:prstClr val="black"/>
              <a:srgbClr val="0070C0">
                <a:tint val="45000"/>
                <a:satMod val="400000"/>
              </a:srgbClr>
            </a:duotone>
          </a:blip>
          <a:stretch>
            <a:fillRect/>
          </a:stretch>
        </p:blipFill>
        <p:spPr>
          <a:xfrm>
            <a:off x="323528" y="116632"/>
            <a:ext cx="4032448" cy="2684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p:cNvSpPr txBox="1"/>
          <p:nvPr/>
        </p:nvSpPr>
        <p:spPr>
          <a:xfrm>
            <a:off x="349407" y="5451496"/>
            <a:ext cx="8352928" cy="954107"/>
          </a:xfrm>
          <a:prstGeom prst="rect">
            <a:avLst/>
          </a:prstGeom>
          <a:noFill/>
          <a:effectLst>
            <a:glow rad="228600">
              <a:schemeClr val="accent2">
                <a:satMod val="175000"/>
                <a:alpha val="40000"/>
              </a:schemeClr>
            </a:glow>
          </a:effectLst>
          <a:scene3d>
            <a:camera prst="orthographicFront"/>
            <a:lightRig rig="threePt" dir="t"/>
          </a:scene3d>
          <a:sp3d>
            <a:bevelT/>
          </a:sp3d>
        </p:spPr>
        <p:txBody>
          <a:bodyPr wrap="square" rtlCol="0">
            <a:spAutoFit/>
          </a:bodyPr>
          <a:lstStyle/>
          <a:p>
            <a:pPr algn="ctr"/>
            <a:r>
              <a:rPr lang="sr-Latn-RS" sz="1400" dirty="0">
                <a:solidFill>
                  <a:schemeClr val="bg1"/>
                </a:solidFill>
                <a:effectLst>
                  <a:glow rad="228600">
                    <a:schemeClr val="accent1">
                      <a:satMod val="175000"/>
                      <a:alpha val="40000"/>
                    </a:schemeClr>
                  </a:glow>
                </a:effectLst>
                <a:latin typeface="Times New Roman" pitchFamily="18" charset="0"/>
                <a:cs typeface="Times New Roman" pitchFamily="18" charset="0"/>
              </a:rPr>
              <a:t>Dve verovatno najčuvenije početne rečenice francuske književnosti. Dok se Prust prevrće u krevetu čekajući da mu mama poželi laku noć, Kami počinje roman naizgled potpunom nezainteresovanošću za majčinu smrt. </a:t>
            </a:r>
          </a:p>
          <a:p>
            <a:pPr algn="ctr"/>
            <a:r>
              <a:rPr lang="sr-Latn-RS" sz="1400" dirty="0">
                <a:solidFill>
                  <a:schemeClr val="bg1"/>
                </a:solidFill>
                <a:effectLst>
                  <a:glow rad="228600">
                    <a:schemeClr val="accent1">
                      <a:satMod val="175000"/>
                      <a:alpha val="40000"/>
                    </a:schemeClr>
                  </a:glow>
                </a:effectLst>
                <a:latin typeface="Times New Roman" pitchFamily="18" charset="0"/>
                <a:cs typeface="Times New Roman" pitchFamily="18" charset="0"/>
              </a:rPr>
              <a:t>Ipak, i jedan i drugi autor kroz svoje pisanje izražavaju svoje zebnje pred vremenom i prostorom koji se čine beskrajni u odnosu na ograničenost postojanja. Između “svuda” i “uvek” nema sporazuma. </a:t>
            </a:r>
            <a:endParaRPr lang="en-US" sz="1400" dirty="0">
              <a:solidFill>
                <a:schemeClr val="bg1"/>
              </a:solidFill>
              <a:effectLst>
                <a:glow rad="228600">
                  <a:schemeClr val="accent1">
                    <a:satMod val="175000"/>
                    <a:alpha val="40000"/>
                  </a:schemeClr>
                </a:glow>
              </a:effectLst>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79C8AB90-4917-4216-8CD4-72E86D8BF430}"/>
              </a:ext>
            </a:extLst>
          </p:cNvPr>
          <p:cNvSpPr txBox="1"/>
          <p:nvPr/>
        </p:nvSpPr>
        <p:spPr>
          <a:xfrm>
            <a:off x="2555776" y="4201234"/>
            <a:ext cx="3616696" cy="707886"/>
          </a:xfrm>
          <a:prstGeom prst="rect">
            <a:avLst/>
          </a:prstGeom>
          <a:noFill/>
          <a:effectLst>
            <a:reflection stA="45000" endPos="65000" dir="5400000" sy="-100000" algn="bl" rotWithShape="0"/>
          </a:effectLst>
          <a:scene3d>
            <a:camera prst="isometricOffAxis1Top"/>
            <a:lightRig rig="threePt" dir="t"/>
          </a:scene3d>
          <a:sp3d>
            <a:bevelB w="139700" h="139700" prst="divot"/>
          </a:sp3d>
        </p:spPr>
        <p:txBody>
          <a:bodyPr wrap="none" rtlCol="0">
            <a:spAutoFit/>
          </a:bodyPr>
          <a:lstStyle/>
          <a:p>
            <a:r>
              <a:rPr lang="sr-Latn-RS" sz="4000" dirty="0">
                <a:solidFill>
                  <a:schemeClr val="bg1"/>
                </a:solidFill>
                <a:effectLst>
                  <a:glow rad="228600">
                    <a:schemeClr val="accent1">
                      <a:satMod val="175000"/>
                      <a:alpha val="40000"/>
                    </a:schemeClr>
                  </a:glow>
                  <a:outerShdw blurRad="1181100" dist="50800" dir="5400000" algn="ctr" rotWithShape="0">
                    <a:srgbClr val="000000">
                      <a:alpha val="43137"/>
                    </a:srgbClr>
                  </a:outerShdw>
                </a:effectLst>
                <a:latin typeface="Algerian" panose="04020705040A02060702" pitchFamily="82" charset="0"/>
              </a:rPr>
              <a:t>USAMLJENOST</a:t>
            </a: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E10D5C9-6C8B-4B74-9C90-CCBB2D1A1367}"/>
              </a:ext>
            </a:extLst>
          </p:cNvPr>
          <p:cNvSpPr txBox="1"/>
          <p:nvPr/>
        </p:nvSpPr>
        <p:spPr>
          <a:xfrm>
            <a:off x="179512" y="188640"/>
            <a:ext cx="4176464" cy="4154984"/>
          </a:xfrm>
          <a:prstGeom prst="rect">
            <a:avLst/>
          </a:prstGeom>
          <a:solidFill>
            <a:schemeClr val="bg2">
              <a:alpha val="48000"/>
            </a:schemeClr>
          </a:solidFill>
        </p:spPr>
        <p:txBody>
          <a:bodyPr wrap="square" rtlCol="0">
            <a:spAutoFit/>
          </a:bodyPr>
          <a:lstStyle/>
          <a:p>
            <a:pPr algn="just"/>
            <a:r>
              <a:rPr lang="sr-Latn-RS" sz="1200" b="0" i="0" dirty="0">
                <a:effectLst/>
                <a:latin typeface="Times New Roman" panose="02020603050405020304" pitchFamily="18" charset="0"/>
                <a:cs typeface="Times New Roman" panose="02020603050405020304" pitchFamily="18" charset="0"/>
              </a:rPr>
              <a:t>„Stranac“ je remek-delo savremene književnosti i po mišljenju mnogih jedan od najvažnijih romana XX veka. Ovo je dramatična priča o tragediji pojedinca u sukobu sa moralnim normama koje propisuje društvo. I kada on bez očigledne i svesne motivacije usmrti nepoznatog Arapina na alžirskoj obali, pred čitaocem se otvara čitav niz filozofskih pitanja koja hoće da rasvetle apsurdnost egzistencije modernog čoveka.</a:t>
            </a:r>
          </a:p>
          <a:p>
            <a:pPr algn="just"/>
            <a:r>
              <a:rPr lang="sr-Latn-RS" sz="1200" b="0" i="0" dirty="0">
                <a:effectLst/>
                <a:latin typeface="Times New Roman" panose="02020603050405020304" pitchFamily="18" charset="0"/>
                <a:cs typeface="Times New Roman" panose="02020603050405020304" pitchFamily="18" charset="0"/>
              </a:rPr>
              <a:t>Majstorstvo pripovedanja Albera Kamija, koje stilom temeljno izlaže psihologiju glavnog junaka, ostavlja nelagodu pri suočavanju sa Mersoovom indiferentnošću prema svetu koji nametljivo ispostavlja svoja očekivanja. Kada ga ščepa mehanizam sudskog procesa, on neće moći da razazna da li mu se sudi za oduzimanje ljudskog života, ili zato što nije plakao na sahrani svoje majke. Sve ovo samo do krajnjih granica pojačava mučno osećanje otuđenosti, koje nam predočava neminovnost (samo)izolacije u trenutku kada se prenebregnu principi što vode ka smislu čovekovog trajanja. Dodelivši mu nagradu za književnost 1957. godine, Nobelov komitet je to obrazložio Kamijevom „iskrenošću sa kojom osvetljava probleme savesti našeg vremena.“</a:t>
            </a:r>
          </a:p>
          <a:p>
            <a:pPr algn="just"/>
            <a:endParaRPr lang="sr-Latn-RS" sz="1200" dirty="0">
              <a:latin typeface="Times New Roman" panose="02020603050405020304" pitchFamily="18" charset="0"/>
              <a:cs typeface="Times New Roman" panose="02020603050405020304" pitchFamily="18" charset="0"/>
            </a:endParaRPr>
          </a:p>
          <a:p>
            <a:pPr algn="r"/>
            <a:r>
              <a:rPr lang="sr-Latn-RS" sz="1100" dirty="0">
                <a:latin typeface="Times New Roman" panose="02020603050405020304" pitchFamily="18" charset="0"/>
                <a:cs typeface="Times New Roman" panose="02020603050405020304" pitchFamily="18" charset="0"/>
              </a:rPr>
              <a:t>Preuzeto sa sajta izdavača (</a:t>
            </a:r>
            <a:r>
              <a:rPr lang="sr-Latn-RS" sz="1100" i="1" dirty="0">
                <a:latin typeface="Times New Roman" panose="02020603050405020304" pitchFamily="18" charset="0"/>
                <a:cs typeface="Times New Roman" panose="02020603050405020304" pitchFamily="18" charset="0"/>
              </a:rPr>
              <a:t>Kontrast</a:t>
            </a:r>
            <a:r>
              <a:rPr lang="sr-Latn-RS" sz="11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xmlns="" id="{AE0305A1-D6E7-4532-8E83-AE0BB4FFFBD1}"/>
              </a:ext>
            </a:extLst>
          </p:cNvPr>
          <p:cNvSpPr txBox="1"/>
          <p:nvPr/>
        </p:nvSpPr>
        <p:spPr>
          <a:xfrm>
            <a:off x="5004048" y="476672"/>
            <a:ext cx="3816424" cy="6186309"/>
          </a:xfrm>
          <a:prstGeom prst="rect">
            <a:avLst/>
          </a:prstGeom>
          <a:solidFill>
            <a:schemeClr val="bg2">
              <a:alpha val="34000"/>
            </a:schemeClr>
          </a:solidFill>
        </p:spPr>
        <p:txBody>
          <a:bodyPr wrap="square" rtlCol="0">
            <a:spAutoFit/>
          </a:bodyPr>
          <a:lstStyle/>
          <a:p>
            <a:r>
              <a:rPr lang="sr-Latn-RS" sz="1200" i="1" dirty="0">
                <a:latin typeface="Times New Roman" panose="02020603050405020304" pitchFamily="18" charset="0"/>
                <a:cs typeface="Times New Roman" panose="02020603050405020304" pitchFamily="18" charset="0"/>
              </a:rPr>
              <a:t>Pomislio sam da treba samo da se okrenem, pa da sve bude savršeno. Ali sva plaža iza mene, koja je treperila od sunca, pritiskala me je. Primakao sam se malo izvoru. Arapin se nije micao. I pored toga bio je još dosta daleko. Možda zbog senke na licu, izgledalo je da se smeje. Čekao sam. Lice mi je od sunca gorelo i osetio sam kako mi se kapljice znoja skupljaju na obrvama. Bilo je to ono isto sunce kao i onog dana kada sam sahranio majku, i kao i tada mnogo me je bolela glavai sve su mi žile kucale pod kožom. Zbog ove vreline koju više nisam mogao podneti, koraknuo sam napred. Znao sam da je glupo i da se neću osloboditi sunca ako se pomerim za jedan korak, samo jedan korak. A tada, ne dižući se, Arapin trgnu nož, koji mi pokaza na suncu. Svetlost šiknu na čelik i učini mi se kao da me duga, blistava oštrica pogodi u čelo. U istom času znoj skupljen u obrvama poteče odjednom niz očne kapkei prekri ih mlakim i gustim velom. Ona koprena od suza i soli zaslepi mi oči. Osećao sam samo kako mi sunce kao cimbal udara po čelu i nejasno, blistavo sečivo kako seva na nožu stalno uperenom u mene. Ovaj usijani mač palio mi je trepavice i kopao oči. Tada mi je sve zaigralo pred očima. S mora je dopirao težak i vreo vazduh. Činilo mi se kao da se nebo nada mnom široko otvorilo i kao da iz njega pada ognjena kiša. Napregnuh se svim svojim bićem i ruka mi steže revolver. Obarač okinu, dodirnuh glatko ispupčenje drške, a tada uz prasak, u isto vreme rezak i zaglušan, sve poče. Sa sebe stresoh znoj i sunce. Bi mi jasno da sam poremetio ravnotežu dana i ovu vanrednu tišinu plaže na kojoj sam bio srećan. Tada opalih još četiri puta u nepomično telo, u koje su meci neprimetno prodirali. I to je bilo kao četiri kratka udarca kojima sam zakucao na vrata svoje zle kobi.</a:t>
            </a:r>
          </a:p>
          <a:p>
            <a:pPr algn="r"/>
            <a:r>
              <a:rPr lang="sr-Latn-RS" sz="1200" dirty="0">
                <a:latin typeface="Times New Roman" panose="02020603050405020304" pitchFamily="18" charset="0"/>
                <a:cs typeface="Times New Roman" panose="02020603050405020304" pitchFamily="18" charset="0"/>
              </a:rPr>
              <a:t>Stranac</a:t>
            </a:r>
          </a:p>
        </p:txBody>
      </p:sp>
      <p:pic>
        <p:nvPicPr>
          <p:cNvPr id="6" name="Picture 5">
            <a:extLst>
              <a:ext uri="{FF2B5EF4-FFF2-40B4-BE49-F238E27FC236}">
                <a16:creationId xmlns:a16="http://schemas.microsoft.com/office/drawing/2014/main" xmlns="" id="{45F07721-0381-426B-8D29-736074E756E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47864" y="4437112"/>
            <a:ext cx="901583" cy="1368152"/>
          </a:xfrm>
          <a:prstGeom prst="rect">
            <a:avLst/>
          </a:prstGeom>
        </p:spPr>
      </p:pic>
    </p:spTree>
    <p:extLst>
      <p:ext uri="{BB962C8B-B14F-4D97-AF65-F5344CB8AC3E}">
        <p14:creationId xmlns:p14="http://schemas.microsoft.com/office/powerpoint/2010/main" xmlns="" val="1790009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B41FF68-2097-49C8-8E83-ACB0837625F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164002"/>
            <a:ext cx="4705559" cy="326499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xmlns="" id="{B40A868F-4C7C-4A61-9B26-5CD0FBB512BB}"/>
              </a:ext>
            </a:extLst>
          </p:cNvPr>
          <p:cNvSpPr txBox="1"/>
          <p:nvPr/>
        </p:nvSpPr>
        <p:spPr>
          <a:xfrm rot="21193046">
            <a:off x="5556436" y="685436"/>
            <a:ext cx="3226097" cy="2246769"/>
          </a:xfrm>
          <a:prstGeom prst="rect">
            <a:avLst/>
          </a:prstGeom>
          <a:noFill/>
        </p:spPr>
        <p:txBody>
          <a:bodyPr wrap="square" rtlCol="0">
            <a:prstTxWarp prst="textCascadeUp">
              <a:avLst/>
            </a:prstTxWarp>
            <a:spAutoFit/>
          </a:bodyPr>
          <a:lstStyle/>
          <a:p>
            <a:r>
              <a:rPr lang="sr-Latn-RS" sz="2800" b="1" i="1" dirty="0">
                <a:solidFill>
                  <a:srgbClr val="642F04"/>
                </a:solidFill>
                <a:latin typeface="Century" panose="02040604050505020304" pitchFamily="18" charset="0"/>
                <a:cs typeface="Times New Roman" panose="02020603050405020304" pitchFamily="18" charset="0"/>
              </a:rPr>
              <a:t>Na kraju krajeva, da li je on optužen zato što je sahranio majku ili što je ubio čoveka?</a:t>
            </a:r>
          </a:p>
        </p:txBody>
      </p:sp>
      <p:sp>
        <p:nvSpPr>
          <p:cNvPr id="5" name="TextBox 4">
            <a:extLst>
              <a:ext uri="{FF2B5EF4-FFF2-40B4-BE49-F238E27FC236}">
                <a16:creationId xmlns:a16="http://schemas.microsoft.com/office/drawing/2014/main" xmlns="" id="{441943BE-5195-4E76-A97A-3D40C4C3428D}"/>
              </a:ext>
            </a:extLst>
          </p:cNvPr>
          <p:cNvSpPr txBox="1"/>
          <p:nvPr/>
        </p:nvSpPr>
        <p:spPr>
          <a:xfrm>
            <a:off x="31278" y="3429000"/>
            <a:ext cx="5716630" cy="307777"/>
          </a:xfrm>
          <a:prstGeom prst="rect">
            <a:avLst/>
          </a:prstGeom>
          <a:noFill/>
        </p:spPr>
        <p:txBody>
          <a:bodyPr wrap="none" rtlCol="0">
            <a:spAutoFit/>
          </a:bodyPr>
          <a:lstStyle/>
          <a:p>
            <a:r>
              <a:rPr lang="sr-Latn-RS" sz="1400" i="1" dirty="0">
                <a:solidFill>
                  <a:srgbClr val="642F04"/>
                </a:solidFill>
                <a:latin typeface="Times New Roman" panose="02020603050405020304" pitchFamily="18" charset="0"/>
                <a:cs typeface="Times New Roman" panose="02020603050405020304" pitchFamily="18" charset="0"/>
              </a:rPr>
              <a:t>Ako ikada izađem iz zatvora, ići ću da gledam svako izvršenje smrtne kazne.</a:t>
            </a:r>
          </a:p>
        </p:txBody>
      </p:sp>
      <p:pic>
        <p:nvPicPr>
          <p:cNvPr id="7" name="Picture 6">
            <a:extLst>
              <a:ext uri="{FF2B5EF4-FFF2-40B4-BE49-F238E27FC236}">
                <a16:creationId xmlns:a16="http://schemas.microsoft.com/office/drawing/2014/main" xmlns="" id="{40E44F57-3FFB-4525-875F-2BDACE38FB8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19872" y="3769865"/>
            <a:ext cx="5449697" cy="2808312"/>
          </a:xfrm>
          <a:prstGeom prst="rect">
            <a:avLst/>
          </a:prstGeom>
        </p:spPr>
      </p:pic>
      <p:sp>
        <p:nvSpPr>
          <p:cNvPr id="8" name="TextBox 7">
            <a:extLst>
              <a:ext uri="{FF2B5EF4-FFF2-40B4-BE49-F238E27FC236}">
                <a16:creationId xmlns:a16="http://schemas.microsoft.com/office/drawing/2014/main" xmlns="" id="{36240FD3-FBC8-4464-A039-A72193A5ED16}"/>
              </a:ext>
            </a:extLst>
          </p:cNvPr>
          <p:cNvSpPr txBox="1"/>
          <p:nvPr/>
        </p:nvSpPr>
        <p:spPr>
          <a:xfrm>
            <a:off x="251521" y="4077071"/>
            <a:ext cx="2880320" cy="2492990"/>
          </a:xfrm>
          <a:prstGeom prst="rect">
            <a:avLst/>
          </a:prstGeom>
          <a:noFill/>
        </p:spPr>
        <p:txBody>
          <a:bodyPr wrap="square" rtlCol="0">
            <a:spAutoFit/>
          </a:bodyPr>
          <a:lstStyle/>
          <a:p>
            <a:pPr algn="just"/>
            <a:r>
              <a:rPr lang="sr-Latn-RS" sz="1200" i="1" dirty="0">
                <a:solidFill>
                  <a:srgbClr val="642F04"/>
                </a:solidFill>
                <a:latin typeface="Times New Roman" panose="02020603050405020304" pitchFamily="18" charset="0"/>
                <a:cs typeface="Times New Roman" panose="02020603050405020304" pitchFamily="18" charset="0"/>
              </a:rPr>
              <a:t>Mislim da je to bilo zbog revolucije 1789... Ali jednog jutra sam se setio slike objavljene u novinama prilikom izvršenja smrtne kazne. Giljotina je, u stvari, bila postavljena na samu zemlju, na najjednostavniji način na svetu. Bila je mnogo uža nego što sam je zamišljao. Čudno mi je što mi to ranije nije palo na pamet. Ta sprava na slici me je zaprepastila svojom preciznom, savršenom, blistavom izradom. Uvek se preuveličava ono što se ne poznaje. </a:t>
            </a:r>
          </a:p>
          <a:p>
            <a:pPr algn="r"/>
            <a:r>
              <a:rPr lang="sr-Latn-RS" sz="1200" dirty="0">
                <a:solidFill>
                  <a:srgbClr val="642F04"/>
                </a:solidFill>
                <a:latin typeface="Times New Roman" panose="02020603050405020304" pitchFamily="18" charset="0"/>
                <a:cs typeface="Times New Roman" panose="02020603050405020304" pitchFamily="18" charset="0"/>
              </a:rPr>
              <a:t>Stranac</a:t>
            </a:r>
          </a:p>
        </p:txBody>
      </p:sp>
    </p:spTree>
    <p:extLst>
      <p:ext uri="{BB962C8B-B14F-4D97-AF65-F5344CB8AC3E}">
        <p14:creationId xmlns:p14="http://schemas.microsoft.com/office/powerpoint/2010/main" xmlns="" val="3089220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0010C06-33FB-4893-8628-0EAFFF5A8AB5}"/>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xmlns="" val="0"/>
              </a:ext>
            </a:extLst>
          </a:blip>
          <a:stretch>
            <a:fillRect/>
          </a:stretch>
        </p:blipFill>
        <p:spPr>
          <a:xfrm>
            <a:off x="2051720" y="980728"/>
            <a:ext cx="5339477" cy="367356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TextBox 3">
            <a:extLst>
              <a:ext uri="{FF2B5EF4-FFF2-40B4-BE49-F238E27FC236}">
                <a16:creationId xmlns:a16="http://schemas.microsoft.com/office/drawing/2014/main" xmlns="" id="{FF51C90A-8338-49FF-A692-63FA82E98B9D}"/>
              </a:ext>
            </a:extLst>
          </p:cNvPr>
          <p:cNvSpPr txBox="1"/>
          <p:nvPr/>
        </p:nvSpPr>
        <p:spPr>
          <a:xfrm>
            <a:off x="323528" y="4293096"/>
            <a:ext cx="8640960" cy="2308324"/>
          </a:xfrm>
          <a:prstGeom prst="rect">
            <a:avLst/>
          </a:prstGeom>
          <a:noFill/>
        </p:spPr>
        <p:txBody>
          <a:bodyPr wrap="square" rtlCol="0">
            <a:spAutoFit/>
            <a:scene3d>
              <a:camera prst="perspectiveRelaxedModerately"/>
              <a:lightRig rig="threePt" dir="t"/>
            </a:scene3d>
          </a:bodyPr>
          <a:lstStyle/>
          <a:p>
            <a:pPr algn="ctr"/>
            <a:r>
              <a:rPr lang="sr-Latn-RS" dirty="0">
                <a:solidFill>
                  <a:schemeClr val="bg1"/>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rPr>
              <a:t>Tako blizu smrti majka mora da se osećala oslobođenom i spremnom da ponovo sve preživi. Niko, niko nema prava da plače nad njom. I ja sam se osetio spremnim da sve ponovo preživim. Kao da me je ovaj veliki gnev očistio od zla, oslobodio nade u ovoj noći prepunoj znamenja i zvezda, ja sam se prvi put predao onoj prijatnoj ravnodušnosti sveta. Iskusivši da je toliko slična mojoj, da mi je posle svega tako bratski bliska, osetio sam da dam bio srećan i da sam to još i sada. I da se samo sve završi, samo da se osetim manje sam, preostaje mi da poželim da na dan mog pogubljenja bude mnogo gledalaca</a:t>
            </a:r>
          </a:p>
          <a:p>
            <a:pPr algn="ctr"/>
            <a:r>
              <a:rPr lang="sr-Latn-RS" b="1" dirty="0">
                <a:solidFill>
                  <a:schemeClr val="bg1"/>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rPr>
              <a:t>i da me dočekaju s povicima mržnje.</a:t>
            </a:r>
          </a:p>
        </p:txBody>
      </p:sp>
    </p:spTree>
    <p:extLst>
      <p:ext uri="{BB962C8B-B14F-4D97-AF65-F5344CB8AC3E}">
        <p14:creationId xmlns:p14="http://schemas.microsoft.com/office/powerpoint/2010/main" xmlns="" val="60436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sp>
        <p:nvSpPr>
          <p:cNvPr id="2" name="TextBox 1"/>
          <p:cNvSpPr txBox="1"/>
          <p:nvPr/>
        </p:nvSpPr>
        <p:spPr>
          <a:xfrm>
            <a:off x="395536" y="5517232"/>
            <a:ext cx="7056784" cy="1384995"/>
          </a:xfrm>
          <a:prstGeom prst="rect">
            <a:avLst/>
          </a:prstGeom>
          <a:noFill/>
        </p:spPr>
        <p:txBody>
          <a:bodyPr wrap="square" rtlCol="0">
            <a:spAutoFit/>
          </a:bodyPr>
          <a:lstStyle/>
          <a:p>
            <a:pPr algn="ctr"/>
            <a:r>
              <a:rPr lang="sr-Latn-RS" sz="1400" i="1" dirty="0">
                <a:solidFill>
                  <a:schemeClr val="bg1"/>
                </a:solidFill>
                <a:latin typeface="Times New Roman" pitchFamily="18" charset="0"/>
                <a:cs typeface="Times New Roman" pitchFamily="18" charset="0"/>
              </a:rPr>
              <a:t>Postoji samo jedan istinski ozbiljan filozofski problem: samoubistvo. </a:t>
            </a:r>
          </a:p>
          <a:p>
            <a:pPr algn="ctr"/>
            <a:r>
              <a:rPr lang="sr-Latn-RS" sz="1400" i="1" dirty="0">
                <a:solidFill>
                  <a:schemeClr val="bg1"/>
                </a:solidFill>
                <a:latin typeface="Times New Roman" pitchFamily="18" charset="0"/>
                <a:cs typeface="Times New Roman" pitchFamily="18" charset="0"/>
              </a:rPr>
              <a:t>Koji je, dakle, taj neuhvatjivi osećaj koji duhu oduzima san naophodan za život? Svet koji možemo da objasnimo, čak i lošim razlozima, blizak nam je. Međuti, naprotiv, u jednom svetu odjednom lišenom iluzija i jasnoće, čovek se oseća kao stranac. To je izgnanstvo bez povratka, jer čoveku je oduzeto sećanje na izgubljenu domovinu ili nada u obećanu zemlju. </a:t>
            </a:r>
          </a:p>
          <a:p>
            <a:pPr algn="r"/>
            <a:r>
              <a:rPr lang="sr-Latn-RS" sz="1400" dirty="0">
                <a:solidFill>
                  <a:schemeClr val="bg1"/>
                </a:solidFill>
                <a:latin typeface="Times New Roman" pitchFamily="18" charset="0"/>
                <a:cs typeface="Times New Roman" pitchFamily="18" charset="0"/>
              </a:rPr>
              <a:t>Mit o Sizifu</a:t>
            </a:r>
          </a:p>
        </p:txBody>
      </p:sp>
      <p:sp>
        <p:nvSpPr>
          <p:cNvPr id="4" name="Title 3"/>
          <p:cNvSpPr>
            <a:spLocks noGrp="1"/>
          </p:cNvSpPr>
          <p:nvPr>
            <p:ph type="title"/>
          </p:nvPr>
        </p:nvSpPr>
        <p:spPr/>
        <p:txBody>
          <a:bodyPr/>
          <a:lstStyle/>
          <a:p>
            <a:pPr algn="r"/>
            <a:r>
              <a:rPr lang="en-US" dirty="0">
                <a:solidFill>
                  <a:schemeClr val="bg2">
                    <a:lumMod val="90000"/>
                  </a:schemeClr>
                </a:solidFill>
                <a:latin typeface="Algerian" pitchFamily="82" charset="0"/>
              </a:rPr>
              <a:t>M</a:t>
            </a:r>
            <a:r>
              <a:rPr lang="sr-Latn-RS" dirty="0">
                <a:solidFill>
                  <a:schemeClr val="bg2">
                    <a:lumMod val="90000"/>
                  </a:schemeClr>
                </a:solidFill>
                <a:latin typeface="Algerian" pitchFamily="82" charset="0"/>
              </a:rPr>
              <a:t>it o sizifu</a:t>
            </a:r>
            <a:endParaRPr lang="en-US" dirty="0">
              <a:solidFill>
                <a:schemeClr val="bg2">
                  <a:lumMod val="90000"/>
                </a:schemeClr>
              </a:solidFill>
              <a:latin typeface="Algerian" pitchFamily="82" charset="0"/>
            </a:endParaRPr>
          </a:p>
        </p:txBody>
      </p:sp>
      <p:pic>
        <p:nvPicPr>
          <p:cNvPr id="5" name="Picture 4" descr="the-meaning-of-life-535abda2f2c8a.png"/>
          <p:cNvPicPr>
            <a:picLocks noChangeAspect="1"/>
          </p:cNvPicPr>
          <p:nvPr/>
        </p:nvPicPr>
        <p:blipFill>
          <a:blip r:embed="rId3" cstate="print"/>
          <a:stretch>
            <a:fillRect/>
          </a:stretch>
        </p:blipFill>
        <p:spPr>
          <a:xfrm>
            <a:off x="-324544" y="1268760"/>
            <a:ext cx="5976664" cy="2315958"/>
          </a:xfrm>
          <a:prstGeom prst="rect">
            <a:avLst/>
          </a:prstGeom>
        </p:spPr>
      </p:pic>
    </p:spTree>
  </p:cSld>
  <p:clrMapOvr>
    <a:masterClrMapping/>
  </p:clrMapOvr>
  <p:transition>
    <p:pull dir="d"/>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latin typeface="Algerian" pitchFamily="82" charset="0"/>
              </a:rPr>
              <a:t>A</a:t>
            </a:r>
            <a:r>
              <a:rPr lang="sr-Latn-RS" dirty="0">
                <a:solidFill>
                  <a:schemeClr val="bg1"/>
                </a:solidFill>
                <a:latin typeface="Algerian" pitchFamily="82" charset="0"/>
              </a:rPr>
              <a:t>psurd i pobuna</a:t>
            </a:r>
            <a:endParaRPr lang="en-US" dirty="0">
              <a:solidFill>
                <a:schemeClr val="bg1"/>
              </a:solidFill>
              <a:latin typeface="Algerian" pitchFamily="82" charset="0"/>
            </a:endParaRPr>
          </a:p>
        </p:txBody>
      </p:sp>
      <p:sp>
        <p:nvSpPr>
          <p:cNvPr id="3" name="TextBox 2"/>
          <p:cNvSpPr txBox="1"/>
          <p:nvPr/>
        </p:nvSpPr>
        <p:spPr>
          <a:xfrm rot="21401349">
            <a:off x="504513" y="2267037"/>
            <a:ext cx="4680520" cy="1169551"/>
          </a:xfrm>
          <a:prstGeom prst="rect">
            <a:avLst/>
          </a:prstGeom>
          <a:noFill/>
          <a:scene3d>
            <a:camera prst="perspectiveHeroicExtremeRightFacing"/>
            <a:lightRig rig="threePt" dir="t"/>
          </a:scene3d>
        </p:spPr>
        <p:txBody>
          <a:bodyPr wrap="square" rtlCol="0">
            <a:spAutoFit/>
          </a:bodyPr>
          <a:lstStyle/>
          <a:p>
            <a:r>
              <a:rPr lang="sr-Latn-RS" sz="1400" i="1" dirty="0">
                <a:latin typeface="Times New Roman" pitchFamily="18" charset="0"/>
                <a:cs typeface="Times New Roman" pitchFamily="18" charset="0"/>
              </a:rPr>
              <a:t>Ja vičem da ni u šta ne verujem i da je sve apsurdno, ali ne mogu sumnjati u svoj krik i potrebno mi je barem da verujem u svoje posredovanje. Prava i jedina očitost koja mi je tako dana unutar doživljaja apsurda jeste pobuna.</a:t>
            </a:r>
          </a:p>
          <a:p>
            <a:pPr algn="r"/>
            <a:r>
              <a:rPr lang="sr-Latn-RS" sz="1400" dirty="0">
                <a:latin typeface="Times New Roman" pitchFamily="18" charset="0"/>
                <a:cs typeface="Times New Roman" pitchFamily="18" charset="0"/>
              </a:rPr>
              <a:t>Pobunjeni čovek </a:t>
            </a:r>
            <a:endParaRPr lang="en-US" sz="1400" dirty="0">
              <a:latin typeface="Times New Roman" pitchFamily="18" charset="0"/>
              <a:cs typeface="Times New Roman" pitchFamily="18" charset="0"/>
            </a:endParaRPr>
          </a:p>
        </p:txBody>
      </p:sp>
      <p:sp>
        <p:nvSpPr>
          <p:cNvPr id="4" name="TextBox 3"/>
          <p:cNvSpPr txBox="1"/>
          <p:nvPr/>
        </p:nvSpPr>
        <p:spPr>
          <a:xfrm>
            <a:off x="971600" y="4437112"/>
            <a:ext cx="4248472" cy="2585323"/>
          </a:xfrm>
          <a:prstGeom prst="rect">
            <a:avLst/>
          </a:prstGeom>
          <a:noFill/>
          <a:scene3d>
            <a:camera prst="perspectiveRelaxed" fov="4800000">
              <a:rot lat="19200000" lon="0" rev="0"/>
            </a:camera>
            <a:lightRig rig="threePt" dir="t"/>
          </a:scene3d>
        </p:spPr>
        <p:txBody>
          <a:bodyPr wrap="square" rtlCol="0">
            <a:spAutoFit/>
          </a:bodyPr>
          <a:lstStyle/>
          <a:p>
            <a:pPr algn="ctr"/>
            <a:r>
              <a:rPr lang="sr-Latn-RS" i="1" dirty="0">
                <a:solidFill>
                  <a:schemeClr val="bg1"/>
                </a:solidFill>
                <a:latin typeface="Times New Roman" pitchFamily="18" charset="0"/>
                <a:cs typeface="Times New Roman" pitchFamily="18" charset="0"/>
              </a:rPr>
              <a:t>Čovek je jedino stvorenje koje odbija da bude ono što jeste. Živeti, to znači učiniti da živi apsurd. Učiniti da on živi, to znači pre svega posmatrati ga. Suprotno Euridiki, apsurd umire tek kad od njega odvratimo pogled. Jedna od smislenih filozofskih pozicija je pobuna. Ona je stalno čovekovo sukobljavanje sa sopstvenom tminom.</a:t>
            </a:r>
          </a:p>
          <a:p>
            <a:pPr algn="r"/>
            <a:r>
              <a:rPr lang="sr-Latn-RS" dirty="0">
                <a:solidFill>
                  <a:schemeClr val="bg1"/>
                </a:solidFill>
                <a:latin typeface="Times New Roman" pitchFamily="18" charset="0"/>
                <a:cs typeface="Times New Roman" pitchFamily="18" charset="0"/>
              </a:rPr>
              <a:t>Mit o Sizifu </a:t>
            </a:r>
            <a:endParaRPr lang="en-US" dirty="0">
              <a:solidFill>
                <a:schemeClr val="bg1"/>
              </a:solidFill>
              <a:latin typeface="Times New Roman" pitchFamily="18" charset="0"/>
              <a:cs typeface="Times New Roman" pitchFamily="18" charset="0"/>
            </a:endParaRPr>
          </a:p>
        </p:txBody>
      </p:sp>
      <p:pic>
        <p:nvPicPr>
          <p:cNvPr id="5" name="Picture 4" descr="337px-Fist.svg.png"/>
          <p:cNvPicPr>
            <a:picLocks noChangeAspect="1"/>
          </p:cNvPicPr>
          <p:nvPr/>
        </p:nvPicPr>
        <p:blipFill>
          <a:blip r:embed="rId3" cstate="print"/>
          <a:stretch>
            <a:fillRect/>
          </a:stretch>
        </p:blipFill>
        <p:spPr>
          <a:xfrm>
            <a:off x="5220072" y="2308324"/>
            <a:ext cx="3209925" cy="4562475"/>
          </a:xfrm>
          <a:prstGeom prst="rect">
            <a:avLst/>
          </a:prstGeom>
        </p:spPr>
      </p:pic>
    </p:spTree>
  </p:cSld>
  <p:clrMapOvr>
    <a:masterClrMapping/>
  </p:clrMapOvr>
  <p:transition>
    <p:wedg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camus41.jpg"/>
          <p:cNvPicPr>
            <a:picLocks noChangeAspect="1"/>
          </p:cNvPicPr>
          <p:nvPr/>
        </p:nvPicPr>
        <p:blipFill>
          <a:blip r:embed="rId3" cstate="print">
            <a:duotone>
              <a:prstClr val="black"/>
              <a:srgbClr val="D9C3A5">
                <a:tint val="50000"/>
                <a:satMod val="180000"/>
              </a:srgbClr>
            </a:duotone>
          </a:blip>
          <a:stretch>
            <a:fillRect/>
          </a:stretch>
        </p:blipFill>
        <p:spPr>
          <a:xfrm>
            <a:off x="415175" y="351600"/>
            <a:ext cx="3888431" cy="6024821"/>
          </a:xfrm>
          <a:prstGeom prst="rect">
            <a:avLst/>
          </a:prstGeom>
        </p:spPr>
      </p:pic>
      <p:sp>
        <p:nvSpPr>
          <p:cNvPr id="8" name="Title 7"/>
          <p:cNvSpPr>
            <a:spLocks noGrp="1"/>
          </p:cNvSpPr>
          <p:nvPr>
            <p:ph type="title"/>
          </p:nvPr>
        </p:nvSpPr>
        <p:spPr>
          <a:xfrm>
            <a:off x="5165689" y="351600"/>
            <a:ext cx="3332584" cy="522288"/>
          </a:xfrm>
        </p:spPr>
        <p:txBody>
          <a:bodyPr>
            <a:noAutofit/>
          </a:bodyPr>
          <a:lstStyle/>
          <a:p>
            <a:r>
              <a:rPr lang="en-US" sz="3600" b="0" dirty="0">
                <a:solidFill>
                  <a:srgbClr val="663300"/>
                </a:solidFill>
                <a:latin typeface="Algerian" pitchFamily="82" charset="0"/>
              </a:rPr>
              <a:t>D</a:t>
            </a:r>
            <a:r>
              <a:rPr lang="sr-Latn-RS" sz="3600" b="0" dirty="0">
                <a:solidFill>
                  <a:srgbClr val="663300"/>
                </a:solidFill>
                <a:latin typeface="Algerian" pitchFamily="82" charset="0"/>
              </a:rPr>
              <a:t>etinjstvo</a:t>
            </a:r>
            <a:endParaRPr lang="en-US" sz="3600" b="0" dirty="0">
              <a:solidFill>
                <a:srgbClr val="663300"/>
              </a:solidFill>
              <a:latin typeface="Algerian" pitchFamily="82" charset="0"/>
            </a:endParaRPr>
          </a:p>
        </p:txBody>
      </p:sp>
      <p:sp>
        <p:nvSpPr>
          <p:cNvPr id="10" name="Text Placeholder 9"/>
          <p:cNvSpPr>
            <a:spLocks noGrp="1"/>
          </p:cNvSpPr>
          <p:nvPr>
            <p:ph type="body" sz="half" idx="2"/>
          </p:nvPr>
        </p:nvSpPr>
        <p:spPr>
          <a:xfrm>
            <a:off x="4860032" y="5733256"/>
            <a:ext cx="4104456" cy="576064"/>
          </a:xfrm>
        </p:spPr>
        <p:txBody>
          <a:bodyPr>
            <a:normAutofit/>
          </a:bodyPr>
          <a:lstStyle/>
          <a:p>
            <a:pPr algn="r"/>
            <a:r>
              <a:rPr lang="sr-Latn-RS" dirty="0">
                <a:solidFill>
                  <a:srgbClr val="663300"/>
                </a:solidFill>
                <a:latin typeface="Times New Roman" panose="02020603050405020304" pitchFamily="18" charset="0"/>
                <a:cs typeface="Times New Roman" panose="02020603050405020304" pitchFamily="18" charset="0"/>
              </a:rPr>
              <a:t>V</a:t>
            </a:r>
            <a:r>
              <a:rPr lang="en-US" dirty="0">
                <a:solidFill>
                  <a:srgbClr val="663300"/>
                </a:solidFill>
                <a:latin typeface="Times New Roman" panose="02020603050405020304" pitchFamily="18" charset="0"/>
                <a:cs typeface="Times New Roman" panose="02020603050405020304" pitchFamily="18" charset="0"/>
              </a:rPr>
              <a:t>e</a:t>
            </a:r>
            <a:r>
              <a:rPr lang="sr-Latn-RS" dirty="0">
                <a:solidFill>
                  <a:srgbClr val="663300"/>
                </a:solidFill>
                <a:latin typeface="Times New Roman" panose="02020603050405020304" pitchFamily="18" charset="0"/>
                <a:cs typeface="Times New Roman" panose="02020603050405020304" pitchFamily="18" charset="0"/>
              </a:rPr>
              <a:t>ć u najranijem dobu, Kami ostaje bez oca koji gine u Prvom svetskom ratu.</a:t>
            </a:r>
          </a:p>
          <a:p>
            <a:endParaRPr lang="sr-Latn-RS" dirty="0">
              <a:latin typeface="Times New Roman" panose="02020603050405020304" pitchFamily="18" charset="0"/>
              <a:cs typeface="Times New Roman" panose="02020603050405020304" pitchFamily="18" charset="0"/>
            </a:endParaRPr>
          </a:p>
        </p:txBody>
      </p:sp>
      <p:pic>
        <p:nvPicPr>
          <p:cNvPr id="13" name="Picture 12" descr="camus44.jpg"/>
          <p:cNvPicPr>
            <a:picLocks noChangeAspect="1"/>
          </p:cNvPicPr>
          <p:nvPr/>
        </p:nvPicPr>
        <p:blipFill>
          <a:blip r:embed="rId4" cstate="print">
            <a:duotone>
              <a:prstClr val="black"/>
              <a:srgbClr val="D9C3A5">
                <a:tint val="50000"/>
                <a:satMod val="180000"/>
              </a:srgbClr>
            </a:duotone>
          </a:blip>
          <a:stretch>
            <a:fillRect/>
          </a:stretch>
        </p:blipFill>
        <p:spPr>
          <a:xfrm>
            <a:off x="6156176" y="1052736"/>
            <a:ext cx="2641892" cy="4506922"/>
          </a:xfrm>
          <a:prstGeom prst="rect">
            <a:avLst/>
          </a:prstGeom>
        </p:spPr>
      </p:pic>
      <p:pic>
        <p:nvPicPr>
          <p:cNvPr id="6" name="Picture 5" descr="camus40.jpg"/>
          <p:cNvPicPr>
            <a:picLocks noChangeAspect="1"/>
          </p:cNvPicPr>
          <p:nvPr/>
        </p:nvPicPr>
        <p:blipFill>
          <a:blip r:embed="rId5" cstate="print"/>
          <a:stretch>
            <a:fillRect/>
          </a:stretch>
        </p:blipFill>
        <p:spPr>
          <a:xfrm rot="922749">
            <a:off x="3929074" y="1187170"/>
            <a:ext cx="2517616" cy="3093911"/>
          </a:xfrm>
          <a:prstGeom prst="rect">
            <a:avLst/>
          </a:prstGeom>
        </p:spPr>
      </p:pic>
      <p:sp>
        <p:nvSpPr>
          <p:cNvPr id="7" name="TextBox 6"/>
          <p:cNvSpPr txBox="1"/>
          <p:nvPr/>
        </p:nvSpPr>
        <p:spPr>
          <a:xfrm rot="937998">
            <a:off x="4282091" y="4436420"/>
            <a:ext cx="1947969" cy="246221"/>
          </a:xfrm>
          <a:prstGeom prst="rect">
            <a:avLst/>
          </a:prstGeom>
          <a:noFill/>
        </p:spPr>
        <p:txBody>
          <a:bodyPr wrap="none" rtlCol="0">
            <a:spAutoFit/>
          </a:bodyPr>
          <a:lstStyle/>
          <a:p>
            <a:r>
              <a:rPr lang="sr-Latn-RS" sz="1000" b="1" dirty="0">
                <a:solidFill>
                  <a:srgbClr val="663300"/>
                </a:solidFill>
                <a:latin typeface="Times New Roman" pitchFamily="18" charset="0"/>
                <a:cs typeface="Times New Roman" pitchFamily="18" charset="0"/>
              </a:rPr>
              <a:t>Izvod iz matične knjige rođenih</a:t>
            </a:r>
            <a:r>
              <a:rPr lang="sr-Latn-RS" sz="1000" dirty="0">
                <a:solidFill>
                  <a:srgbClr val="663300"/>
                </a:solidFill>
                <a:latin typeface="Times New Roman" pitchFamily="18" charset="0"/>
                <a:cs typeface="Times New Roman" pitchFamily="18" charset="0"/>
              </a:rPr>
              <a:t>.</a:t>
            </a:r>
            <a:endParaRPr lang="en-US" sz="1000" dirty="0">
              <a:solidFill>
                <a:srgbClr val="6633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8793365A-E63C-41F2-BF22-4FE360E1A0D0}"/>
              </a:ext>
            </a:extLst>
          </p:cNvPr>
          <p:cNvSpPr txBox="1"/>
          <p:nvPr/>
        </p:nvSpPr>
        <p:spPr>
          <a:xfrm>
            <a:off x="595926" y="6411253"/>
            <a:ext cx="3526928" cy="584775"/>
          </a:xfrm>
          <a:prstGeom prst="rect">
            <a:avLst/>
          </a:prstGeom>
          <a:noFill/>
        </p:spPr>
        <p:txBody>
          <a:bodyPr wrap="none" rtlCol="0">
            <a:spAutoFit/>
          </a:bodyPr>
          <a:lstStyle/>
          <a:p>
            <a:r>
              <a:rPr lang="sr-Latn-RS" sz="1400" dirty="0">
                <a:solidFill>
                  <a:srgbClr val="663300"/>
                </a:solidFill>
                <a:latin typeface="Times New Roman" panose="02020603050405020304" pitchFamily="18" charset="0"/>
                <a:cs typeface="Times New Roman" panose="02020603050405020304" pitchFamily="18" charset="0"/>
              </a:rPr>
              <a:t>Kami i njegov brat Lisijen u školskim danima.</a:t>
            </a:r>
            <a:endParaRPr lang="en-US" dirty="0">
              <a:solidFill>
                <a:srgbClr val="663300"/>
              </a:solidFill>
              <a:latin typeface="Times New Roman" panose="02020603050405020304" pitchFamily="18" charset="0"/>
              <a:cs typeface="Times New Roman" panose="02020603050405020304" pitchFamily="18" charset="0"/>
            </a:endParaRPr>
          </a:p>
          <a:p>
            <a:endParaRPr lang="sr-Latn-RS" dirty="0"/>
          </a:p>
        </p:txBody>
      </p:sp>
    </p:spTree>
  </p:cSld>
  <p:clrMapOvr>
    <a:masterClrMapping/>
  </p:clrMapOvr>
  <p:transition>
    <p:cut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536" y="188640"/>
            <a:ext cx="8352928" cy="1046440"/>
          </a:xfrm>
          <a:prstGeom prst="rect">
            <a:avLst/>
          </a:prstGeom>
          <a:noFill/>
        </p:spPr>
        <p:txBody>
          <a:bodyPr wrap="square" rtlCol="0">
            <a:spAutoFit/>
          </a:bodyPr>
          <a:lstStyle/>
          <a:p>
            <a:pPr algn="ctr"/>
            <a:r>
              <a:rPr lang="sr-Latn-RS" sz="1400" b="1" dirty="0">
                <a:solidFill>
                  <a:schemeClr val="bg1"/>
                </a:solidFill>
                <a:latin typeface="Times New Roman" pitchFamily="18" charset="0"/>
                <a:cs typeface="Times New Roman" pitchFamily="18" charset="0"/>
              </a:rPr>
              <a:t>6. i 9. avgusta 1945.</a:t>
            </a:r>
          </a:p>
          <a:p>
            <a:pPr algn="ctr"/>
            <a:r>
              <a:rPr lang="sr-Latn-RS" sz="2000" b="1" dirty="0">
                <a:solidFill>
                  <a:schemeClr val="bg1"/>
                </a:solidFill>
                <a:latin typeface="Times New Roman" pitchFamily="18" charset="0"/>
                <a:cs typeface="Times New Roman" pitchFamily="18" charset="0"/>
              </a:rPr>
              <a:t>Atomska bomba na Hirošimu i Nagasaki</a:t>
            </a:r>
          </a:p>
          <a:p>
            <a:pPr algn="ctr"/>
            <a:endParaRPr lang="sr-Latn-RS" sz="1200" dirty="0">
              <a:solidFill>
                <a:schemeClr val="bg1"/>
              </a:solidFill>
              <a:latin typeface="Times New Roman" pitchFamily="18" charset="0"/>
              <a:cs typeface="Times New Roman" pitchFamily="18" charset="0"/>
            </a:endParaRPr>
          </a:p>
          <a:p>
            <a:r>
              <a:rPr lang="sr-Latn-RS" sz="1600" dirty="0">
                <a:solidFill>
                  <a:schemeClr val="bg1"/>
                </a:solidFill>
                <a:latin typeface="Times New Roman" pitchFamily="18" charset="0"/>
                <a:cs typeface="Times New Roman" pitchFamily="18" charset="0"/>
              </a:rPr>
              <a:t> </a:t>
            </a:r>
            <a:endParaRPr lang="en-US" sz="1600"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A135052A-4F29-44A5-8E35-99D85DB44E66}"/>
              </a:ext>
            </a:extLst>
          </p:cNvPr>
          <p:cNvSpPr txBox="1"/>
          <p:nvPr/>
        </p:nvSpPr>
        <p:spPr>
          <a:xfrm>
            <a:off x="6084168" y="1052736"/>
            <a:ext cx="2880321" cy="2308324"/>
          </a:xfrm>
          <a:prstGeom prst="rect">
            <a:avLst/>
          </a:prstGeom>
          <a:noFill/>
        </p:spPr>
        <p:txBody>
          <a:bodyPr wrap="square" rtlCol="0">
            <a:spAutoFit/>
          </a:bodyPr>
          <a:lstStyle/>
          <a:p>
            <a:r>
              <a:rPr lang="sr-Latn-RS" sz="1400" dirty="0">
                <a:solidFill>
                  <a:schemeClr val="bg1"/>
                </a:solidFill>
                <a:latin typeface="Times New Roman" pitchFamily="18" charset="0"/>
                <a:cs typeface="Times New Roman" pitchFamily="18" charset="0"/>
              </a:rPr>
              <a:t>Kami je jedini francuski novinar koji je digao glas protiv ovog čina: </a:t>
            </a:r>
            <a:r>
              <a:rPr lang="sr-Latn-RS" sz="1400" i="1" dirty="0">
                <a:solidFill>
                  <a:schemeClr val="bg1"/>
                </a:solidFill>
                <a:latin typeface="Times New Roman" pitchFamily="18" charset="0"/>
                <a:cs typeface="Times New Roman" pitchFamily="18" charset="0"/>
              </a:rPr>
              <a:t>“Mehanička civilizacija koja je upravo dostigla svoj poslednji stepen varvarstva. Moraćemo u skorašnjoj budućnosti izabrati da li ćemo ići ka kolektivnom samoubistvu ili ka intiligentnoj upotrebi naučnih dostignuća.”</a:t>
            </a:r>
          </a:p>
          <a:p>
            <a:endParaRPr lang="sr-Latn-R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1A499A3-0F5B-4937-BA90-9293085D737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27784" y="1541409"/>
            <a:ext cx="1901921" cy="281955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252D1493-2C53-4349-86AF-C105C9B6B946}"/>
              </a:ext>
            </a:extLst>
          </p:cNvPr>
          <p:cNvSpPr txBox="1"/>
          <p:nvPr/>
        </p:nvSpPr>
        <p:spPr>
          <a:xfrm>
            <a:off x="243546" y="-10426"/>
            <a:ext cx="4392488" cy="6555641"/>
          </a:xfrm>
          <a:prstGeom prst="rect">
            <a:avLst/>
          </a:prstGeom>
          <a:noFill/>
          <a:scene3d>
            <a:camera prst="perspectiveFront"/>
            <a:lightRig rig="threePt" dir="t"/>
          </a:scene3d>
        </p:spPr>
        <p:txBody>
          <a:bodyPr wrap="square" rtlCol="0">
            <a:spAutoFit/>
          </a:bodyPr>
          <a:lstStyle/>
          <a:p>
            <a:pPr algn="just"/>
            <a:r>
              <a:rPr lang="sr-Latn-RS" sz="1200" b="1" i="1" dirty="0">
                <a:solidFill>
                  <a:schemeClr val="bg1"/>
                </a:solidFill>
                <a:effectLst/>
                <a:latin typeface="Times New Roman" panose="02020603050405020304" pitchFamily="18" charset="0"/>
                <a:cs typeface="Times New Roman" panose="02020603050405020304" pitchFamily="18" charset="0"/>
              </a:rPr>
              <a:t>Kuga (1947)</a:t>
            </a:r>
            <a:r>
              <a:rPr lang="sr-Latn-RS" sz="1200" b="1" i="0" dirty="0">
                <a:solidFill>
                  <a:schemeClr val="bg1"/>
                </a:solidFill>
                <a:effectLst/>
                <a:latin typeface="Times New Roman" panose="02020603050405020304" pitchFamily="18" charset="0"/>
                <a:cs typeface="Times New Roman" panose="02020603050405020304" pitchFamily="18" charset="0"/>
              </a:rPr>
              <a:t> </a:t>
            </a:r>
            <a:r>
              <a:rPr lang="sr-Latn-RS" sz="1200" b="0" i="0" dirty="0">
                <a:solidFill>
                  <a:schemeClr val="bg1"/>
                </a:solidFill>
                <a:effectLst/>
                <a:latin typeface="Times New Roman" panose="02020603050405020304" pitchFamily="18" charset="0"/>
                <a:cs typeface="Times New Roman" panose="02020603050405020304" pitchFamily="18" charset="0"/>
              </a:rPr>
              <a:t>je, pored </a:t>
            </a:r>
            <a:r>
              <a:rPr lang="sr-Latn-RS" sz="1200" b="0" i="1" dirty="0">
                <a:solidFill>
                  <a:schemeClr val="bg1"/>
                </a:solidFill>
                <a:effectLst/>
                <a:latin typeface="Times New Roman" panose="02020603050405020304" pitchFamily="18" charset="0"/>
                <a:cs typeface="Times New Roman" panose="02020603050405020304" pitchFamily="18" charset="0"/>
              </a:rPr>
              <a:t>Stranca</a:t>
            </a:r>
            <a:r>
              <a:rPr lang="sr-Latn-RS" sz="1200" b="0" i="0" dirty="0">
                <a:solidFill>
                  <a:schemeClr val="bg1"/>
                </a:solidFill>
                <a:effectLst/>
                <a:latin typeface="Times New Roman" panose="02020603050405020304" pitchFamily="18" charset="0"/>
                <a:cs typeface="Times New Roman" panose="02020603050405020304" pitchFamily="18" charset="0"/>
              </a:rPr>
              <a:t>, još jedno Kamijevo remek-delo, koje je svom autoru obezbedilo neprolaznu slavu. Ovo je priča o surovosti preživljavanja i grčevitim naporima ljudske vrste da se odupre ne samo smrti, već i ideji o njoj. Kuga je roman koji na svakoj stranici predočava veliku umetničku veštinu, veličanstven je u obimu tema koje obrađuje i bezvremen zahvaljujući načinu na koji se bavi  pitanjima morala, egzistencije</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i generalnog stanja ljudske duše u</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današnjem vremenu. U Oranu, </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gradu na obali Severne Afrike,</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predznaci epidemije kuge zatiču</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stanovnike nespremnim, ali i</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nevoljnim da prihvate razmere</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katastrofe koja im se sprema.</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Ova bolest postepeno postaje</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stvarnost, u kojoj se rastače</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prošlost, sadašnjost, a pogotovo</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budućnost, i koja dovodi svoje</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žrtve do ultimativnih spoznaja</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o prirodi bola i gubitka. </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Kuga je </a:t>
            </a:r>
            <a:r>
              <a:rPr lang="sr-Latn-RS" sz="1200" dirty="0">
                <a:solidFill>
                  <a:schemeClr val="bg1"/>
                </a:solidFill>
                <a:latin typeface="Times New Roman" panose="02020603050405020304" pitchFamily="18" charset="0"/>
                <a:cs typeface="Times New Roman" panose="02020603050405020304" pitchFamily="18" charset="0"/>
              </a:rPr>
              <a:t>zapravo rat, radnja je</a:t>
            </a:r>
          </a:p>
          <a:p>
            <a:pPr algn="just"/>
            <a:r>
              <a:rPr lang="sr-Latn-RS" sz="1200" dirty="0">
                <a:solidFill>
                  <a:schemeClr val="bg1"/>
                </a:solidFill>
                <a:latin typeface="Times New Roman" panose="02020603050405020304" pitchFamily="18" charset="0"/>
                <a:cs typeface="Times New Roman" panose="02020603050405020304" pitchFamily="18" charset="0"/>
              </a:rPr>
              <a:t>smeštena u č</a:t>
            </a:r>
            <a:r>
              <a:rPr lang="sr-Latn-RS" sz="1200" b="0" i="0" dirty="0">
                <a:solidFill>
                  <a:schemeClr val="bg1"/>
                </a:solidFill>
                <a:effectLst/>
                <a:latin typeface="Times New Roman" panose="02020603050405020304" pitchFamily="18" charset="0"/>
                <a:cs typeface="Times New Roman" panose="02020603050405020304" pitchFamily="18" charset="0"/>
              </a:rPr>
              <a:t>etrdesete godine</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prošlog veka, </a:t>
            </a:r>
            <a:r>
              <a:rPr lang="sr-Latn-RS" sz="1200" dirty="0">
                <a:solidFill>
                  <a:schemeClr val="bg1"/>
                </a:solidFill>
                <a:latin typeface="Times New Roman" panose="02020603050405020304" pitchFamily="18" charset="0"/>
                <a:cs typeface="Times New Roman" panose="02020603050405020304" pitchFamily="18" charset="0"/>
              </a:rPr>
              <a:t>mračna atmosfera</a:t>
            </a:r>
          </a:p>
          <a:p>
            <a:pPr algn="just"/>
            <a:r>
              <a:rPr lang="sr-Latn-RS" sz="1200" dirty="0">
                <a:solidFill>
                  <a:schemeClr val="bg1"/>
                </a:solidFill>
                <a:latin typeface="Times New Roman" panose="02020603050405020304" pitchFamily="18" charset="0"/>
                <a:cs typeface="Times New Roman" panose="02020603050405020304" pitchFamily="18" charset="0"/>
              </a:rPr>
              <a:t>epidemije z</a:t>
            </a:r>
            <a:r>
              <a:rPr lang="sr-Latn-RS" sz="1200" b="0" i="0" dirty="0">
                <a:solidFill>
                  <a:schemeClr val="bg1"/>
                </a:solidFill>
                <a:effectLst/>
                <a:latin typeface="Times New Roman" panose="02020603050405020304" pitchFamily="18" charset="0"/>
                <a:cs typeface="Times New Roman" panose="02020603050405020304" pitchFamily="18" charset="0"/>
              </a:rPr>
              <a:t>apravo je ona koja je</a:t>
            </a:r>
          </a:p>
          <a:p>
            <a:pPr algn="just"/>
            <a:r>
              <a:rPr lang="sr-Latn-RS" sz="1200" b="0" i="0" dirty="0">
                <a:solidFill>
                  <a:schemeClr val="bg1"/>
                </a:solidFill>
                <a:effectLst/>
                <a:latin typeface="Times New Roman" panose="02020603050405020304" pitchFamily="18" charset="0"/>
                <a:cs typeface="Times New Roman" panose="02020603050405020304" pitchFamily="18" charset="0"/>
              </a:rPr>
              <a:t>vladala</a:t>
            </a:r>
            <a:r>
              <a:rPr lang="sr-Latn-RS" sz="1200" dirty="0">
                <a:solidFill>
                  <a:schemeClr val="bg1"/>
                </a:solidFill>
                <a:latin typeface="Times New Roman" panose="02020603050405020304" pitchFamily="18" charset="0"/>
                <a:cs typeface="Times New Roman" panose="02020603050405020304" pitchFamily="18" charset="0"/>
              </a:rPr>
              <a:t> za vreme nemačke okupacije: z</a:t>
            </a:r>
            <a:r>
              <a:rPr lang="sr-Latn-RS" sz="1200" b="0" i="0" dirty="0">
                <a:solidFill>
                  <a:schemeClr val="bg1"/>
                </a:solidFill>
                <a:effectLst/>
                <a:latin typeface="Times New Roman" panose="02020603050405020304" pitchFamily="18" charset="0"/>
                <a:cs typeface="Times New Roman" panose="02020603050405020304" pitchFamily="18" charset="0"/>
              </a:rPr>
              <a:t>atvaranje i ograničavanje kretanja (danas poznato kao lockdown), restrikcija struje i benzina, nestašica hrane, crno tržište, dugi redovi pred radnjama (takođe sve poznato). Kako je to sam Kami predočio u pismu upućenom Rolanu Bartu, u osnovi Kuge je evropska borba i odbrana od nacizma. U romanu su jasni ti delovi gde se prikazuju užasi koncentracionih logora, getoa, peći za kremiranje.  Mimo svog trenutnog istorijskog značenja (knjiga je pisana za vreme Drugog svetskog rata), Kuga je jednako i priča o borbi protiv totalitarizma ma koje vrste. Junaci romana smisao života vide samo u borbi i otporu da se potčine nametnutom razaranju. Za uspeh u borbi potrebna je solidarnost. </a:t>
            </a:r>
            <a:endParaRPr lang="sr-Latn-RS" sz="1200" dirty="0">
              <a:solidFill>
                <a:schemeClr val="bg1"/>
              </a:solidFill>
              <a:latin typeface="Times New Roman" panose="02020603050405020304" pitchFamily="18" charset="0"/>
              <a:cs typeface="Times New Roman" panose="02020603050405020304" pitchFamily="18" charset="0"/>
            </a:endParaRPr>
          </a:p>
        </p:txBody>
      </p:sp>
      <p:pic>
        <p:nvPicPr>
          <p:cNvPr id="7" name="Picture 6" descr="ausvic.jpg"/>
          <p:cNvPicPr>
            <a:picLocks noChangeAspect="1"/>
          </p:cNvPicPr>
          <p:nvPr/>
        </p:nvPicPr>
        <p:blipFill>
          <a:blip r:embed="rId4" cstate="print">
            <a:duotone>
              <a:prstClr val="black"/>
              <a:srgbClr val="D9C3A5">
                <a:tint val="50000"/>
                <a:satMod val="180000"/>
              </a:srgbClr>
            </a:duotone>
          </a:blip>
          <a:stretch>
            <a:fillRect/>
          </a:stretch>
        </p:blipFill>
        <p:spPr>
          <a:xfrm rot="21103134">
            <a:off x="4888204" y="161970"/>
            <a:ext cx="2362200" cy="1562100"/>
          </a:xfrm>
          <a:prstGeom prst="ellipse">
            <a:avLst/>
          </a:prstGeom>
          <a:ln>
            <a:noFill/>
          </a:ln>
          <a:effectLst>
            <a:softEdge rad="112500"/>
          </a:effectLst>
        </p:spPr>
      </p:pic>
      <p:pic>
        <p:nvPicPr>
          <p:cNvPr id="8" name="Picture 7" descr="logor.jpg"/>
          <p:cNvPicPr>
            <a:picLocks noChangeAspect="1"/>
          </p:cNvPicPr>
          <p:nvPr/>
        </p:nvPicPr>
        <p:blipFill>
          <a:blip r:embed="rId5" cstate="print">
            <a:duotone>
              <a:prstClr val="black"/>
              <a:srgbClr val="D9C3A5">
                <a:tint val="50000"/>
                <a:satMod val="180000"/>
              </a:srgbClr>
            </a:duotone>
          </a:blip>
          <a:stretch>
            <a:fillRect/>
          </a:stretch>
        </p:blipFill>
        <p:spPr>
          <a:xfrm rot="304908">
            <a:off x="7083408" y="3593613"/>
            <a:ext cx="2158427" cy="1521343"/>
          </a:xfrm>
          <a:prstGeom prst="ellipse">
            <a:avLst/>
          </a:prstGeom>
          <a:ln>
            <a:noFill/>
          </a:ln>
          <a:effectLst>
            <a:softEdge rad="112500"/>
          </a:effectLst>
        </p:spPr>
      </p:pic>
      <p:sp>
        <p:nvSpPr>
          <p:cNvPr id="10" name="TextBox 9"/>
          <p:cNvSpPr txBox="1"/>
          <p:nvPr/>
        </p:nvSpPr>
        <p:spPr>
          <a:xfrm rot="21198053">
            <a:off x="5443875" y="3133818"/>
            <a:ext cx="1826141" cy="400110"/>
          </a:xfrm>
          <a:prstGeom prst="rect">
            <a:avLst/>
          </a:prstGeom>
          <a:noFill/>
        </p:spPr>
        <p:txBody>
          <a:bodyPr wrap="none" rtlCol="0">
            <a:spAutoFit/>
          </a:bodyPr>
          <a:lstStyle/>
          <a:p>
            <a:r>
              <a:rPr lang="sr-Latn-RS" sz="2000" dirty="0">
                <a:solidFill>
                  <a:schemeClr val="bg1">
                    <a:lumMod val="50000"/>
                  </a:schemeClr>
                </a:solidFill>
                <a:latin typeface="Algerian" pitchFamily="82" charset="0"/>
              </a:rPr>
              <a:t>solidarnost</a:t>
            </a:r>
            <a:endParaRPr lang="en-US" sz="2000" dirty="0">
              <a:solidFill>
                <a:schemeClr val="bg1">
                  <a:lumMod val="50000"/>
                </a:schemeClr>
              </a:solidFill>
              <a:latin typeface="Algerian" pitchFamily="82" charset="0"/>
            </a:endParaRPr>
          </a:p>
        </p:txBody>
      </p:sp>
      <p:pic>
        <p:nvPicPr>
          <p:cNvPr id="11" name="Picture 10" descr="ausvitz.jpg"/>
          <p:cNvPicPr>
            <a:picLocks noChangeAspect="1"/>
          </p:cNvPicPr>
          <p:nvPr/>
        </p:nvPicPr>
        <p:blipFill>
          <a:blip r:embed="rId6" cstate="print">
            <a:duotone>
              <a:prstClr val="black"/>
              <a:srgbClr val="D9C3A5">
                <a:tint val="50000"/>
                <a:satMod val="180000"/>
              </a:srgbClr>
            </a:duotone>
          </a:blip>
          <a:stretch>
            <a:fillRect/>
          </a:stretch>
        </p:blipFill>
        <p:spPr>
          <a:xfrm>
            <a:off x="7092280" y="1268760"/>
            <a:ext cx="2160240" cy="1396561"/>
          </a:xfrm>
          <a:prstGeom prst="ellipse">
            <a:avLst/>
          </a:prstGeom>
          <a:ln>
            <a:noFill/>
          </a:ln>
          <a:effectLst>
            <a:softEdge rad="112500"/>
          </a:effectLst>
        </p:spPr>
      </p:pic>
      <p:pic>
        <p:nvPicPr>
          <p:cNvPr id="12" name="Picture 11" descr="nazi.png"/>
          <p:cNvPicPr>
            <a:picLocks noChangeAspect="1"/>
          </p:cNvPicPr>
          <p:nvPr/>
        </p:nvPicPr>
        <p:blipFill>
          <a:blip r:embed="rId7" cstate="print">
            <a:duotone>
              <a:prstClr val="black"/>
              <a:srgbClr val="D9C3A5">
                <a:tint val="50000"/>
                <a:satMod val="180000"/>
              </a:srgbClr>
            </a:duotone>
          </a:blip>
          <a:stretch>
            <a:fillRect/>
          </a:stretch>
        </p:blipFill>
        <p:spPr>
          <a:xfrm>
            <a:off x="6156176" y="5301208"/>
            <a:ext cx="2575191" cy="1428220"/>
          </a:xfrm>
          <a:prstGeom prst="ellipse">
            <a:avLst/>
          </a:prstGeom>
          <a:ln>
            <a:noFill/>
          </a:ln>
          <a:effectLst>
            <a:softEdge rad="112500"/>
          </a:effectLst>
        </p:spPr>
      </p:pic>
    </p:spTree>
    <p:extLst>
      <p:ext uri="{BB962C8B-B14F-4D97-AF65-F5344CB8AC3E}">
        <p14:creationId xmlns:p14="http://schemas.microsoft.com/office/powerpoint/2010/main" xmlns="" val="372994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5400600" cy="714994"/>
          </a:xfrm>
          <a:noFill/>
          <a:effectLst>
            <a:reflection blurRad="6350" stA="52000" endA="300" endPos="35000" dir="5400000" sy="-100000" algn="bl" rotWithShape="0"/>
          </a:effectLst>
        </p:spPr>
        <p:txBody>
          <a:bodyPr>
            <a:normAutofit fontScale="90000"/>
          </a:bodyPr>
          <a:lstStyle/>
          <a:p>
            <a:r>
              <a:rPr lang="sr-Latn-RS" dirty="0">
                <a:solidFill>
                  <a:srgbClr val="1D0E01"/>
                </a:solidFill>
                <a:latin typeface="Times New Roman" pitchFamily="18" charset="0"/>
                <a:cs typeface="Times New Roman" pitchFamily="18" charset="0"/>
              </a:rPr>
              <a:t>Krizni štabovi sveta, ujedinite se!</a:t>
            </a:r>
            <a:endParaRPr lang="en-US" dirty="0">
              <a:solidFill>
                <a:srgbClr val="1D0E01"/>
              </a:solidFill>
              <a:latin typeface="Times New Roman" pitchFamily="18" charset="0"/>
              <a:cs typeface="Times New Roman" pitchFamily="18" charset="0"/>
            </a:endParaRPr>
          </a:p>
        </p:txBody>
      </p:sp>
      <p:sp>
        <p:nvSpPr>
          <p:cNvPr id="6" name="TextBox 5"/>
          <p:cNvSpPr txBox="1"/>
          <p:nvPr/>
        </p:nvSpPr>
        <p:spPr>
          <a:xfrm>
            <a:off x="179512" y="4005064"/>
            <a:ext cx="1800200" cy="2308324"/>
          </a:xfrm>
          <a:prstGeom prst="rect">
            <a:avLst/>
          </a:prstGeom>
          <a:noFill/>
        </p:spPr>
        <p:txBody>
          <a:bodyPr wrap="square" rtlCol="0">
            <a:spAutoFit/>
          </a:bodyPr>
          <a:lstStyle/>
          <a:p>
            <a:r>
              <a:rPr lang="sr-Latn-RS" sz="1200" i="1" dirty="0">
                <a:solidFill>
                  <a:srgbClr val="1D0E01"/>
                </a:solidFill>
                <a:latin typeface="Times New Roman" pitchFamily="18" charset="0"/>
                <a:cs typeface="Times New Roman" pitchFamily="18" charset="0"/>
              </a:rPr>
              <a:t>Novine su, razume se, slušale naređenje koje su bile dobile, da održe optimizam po svaku cenu. Čitajući ih, ono što je bilo najkarakterističnije za stanje koje je vladalo u gradu, bio je “dirljivi primer spokojstva i hladnokrvnosti” koje je građanstvo pokazivalo. </a:t>
            </a:r>
          </a:p>
          <a:p>
            <a:pPr algn="r"/>
            <a:r>
              <a:rPr lang="sr-Latn-RS" sz="1200" dirty="0">
                <a:solidFill>
                  <a:srgbClr val="1D0E01"/>
                </a:solidFill>
                <a:latin typeface="Times New Roman" pitchFamily="18" charset="0"/>
                <a:cs typeface="Times New Roman" pitchFamily="18" charset="0"/>
              </a:rPr>
              <a:t>Kuga</a:t>
            </a:r>
            <a:endParaRPr lang="en-US" sz="1200" dirty="0">
              <a:solidFill>
                <a:srgbClr val="1D0E01"/>
              </a:solidFill>
              <a:latin typeface="Times New Roman" pitchFamily="18" charset="0"/>
              <a:cs typeface="Times New Roman" pitchFamily="18" charset="0"/>
            </a:endParaRPr>
          </a:p>
        </p:txBody>
      </p:sp>
      <p:sp>
        <p:nvSpPr>
          <p:cNvPr id="3" name="TextBox 2"/>
          <p:cNvSpPr txBox="1"/>
          <p:nvPr/>
        </p:nvSpPr>
        <p:spPr>
          <a:xfrm>
            <a:off x="107504" y="1268760"/>
            <a:ext cx="3600400" cy="2492990"/>
          </a:xfrm>
          <a:prstGeom prst="rect">
            <a:avLst/>
          </a:prstGeom>
          <a:noFill/>
        </p:spPr>
        <p:txBody>
          <a:bodyPr wrap="square" rtlCol="0">
            <a:spAutoFit/>
          </a:bodyPr>
          <a:lstStyle/>
          <a:p>
            <a:r>
              <a:rPr lang="sr-Latn-RS" sz="1200" i="1" dirty="0">
                <a:solidFill>
                  <a:srgbClr val="1D0E01"/>
                </a:solidFill>
                <a:latin typeface="Times New Roman" pitchFamily="18" charset="0"/>
                <a:cs typeface="Times New Roman" pitchFamily="18" charset="0"/>
              </a:rPr>
              <a:t>M</a:t>
            </a:r>
            <a:r>
              <a:rPr lang="en-US" sz="1200" i="1" dirty="0">
                <a:solidFill>
                  <a:srgbClr val="1D0E01"/>
                </a:solidFill>
                <a:latin typeface="Times New Roman" pitchFamily="18" charset="0"/>
                <a:cs typeface="Times New Roman" pitchFamily="18" charset="0"/>
              </a:rPr>
              <a:t>o</a:t>
            </a:r>
            <a:r>
              <a:rPr lang="sr-Latn-RS" sz="1200" i="1" dirty="0">
                <a:solidFill>
                  <a:srgbClr val="1D0E01"/>
                </a:solidFill>
                <a:latin typeface="Times New Roman" pitchFamily="18" charset="0"/>
                <a:cs typeface="Times New Roman" pitchFamily="18" charset="0"/>
              </a:rPr>
              <a:t>žemo navesti primere koliko su se naši građani preteran o bavili proročanstvima. U proleće, u stvari, kraj bolesti se očekivao svakog trenutka i niko nije ni pomislio da pita svog bližnjeg koliko može da potraje zaraza , pošto je ceo svet bio uveren da o nekom njenom trajanju ne može biti</a:t>
            </a:r>
          </a:p>
          <a:p>
            <a:r>
              <a:rPr lang="sr-Latn-RS" sz="1200" i="1" dirty="0">
                <a:solidFill>
                  <a:srgbClr val="1D0E01"/>
                </a:solidFill>
                <a:latin typeface="Times New Roman" pitchFamily="18" charset="0"/>
                <a:cs typeface="Times New Roman" pitchFamily="18" charset="0"/>
              </a:rPr>
              <a:t>ni govora. Ali ukoliko su više</a:t>
            </a:r>
          </a:p>
          <a:p>
            <a:r>
              <a:rPr lang="sr-Latn-RS" sz="1200" i="1" dirty="0">
                <a:solidFill>
                  <a:srgbClr val="1D0E01"/>
                </a:solidFill>
                <a:latin typeface="Times New Roman" pitchFamily="18" charset="0"/>
                <a:cs typeface="Times New Roman" pitchFamily="18" charset="0"/>
              </a:rPr>
              <a:t>dani prolazili, ljudi počeše</a:t>
            </a:r>
          </a:p>
          <a:p>
            <a:r>
              <a:rPr lang="sr-Latn-RS" sz="1200" i="1" dirty="0">
                <a:solidFill>
                  <a:srgbClr val="1D0E01"/>
                </a:solidFill>
                <a:latin typeface="Times New Roman" pitchFamily="18" charset="0"/>
                <a:cs typeface="Times New Roman" pitchFamily="18" charset="0"/>
              </a:rPr>
              <a:t>da strepe da ovoj nesreći</a:t>
            </a:r>
          </a:p>
          <a:p>
            <a:r>
              <a:rPr lang="sr-Latn-RS" sz="1200" i="1" dirty="0">
                <a:solidFill>
                  <a:srgbClr val="1D0E01"/>
                </a:solidFill>
                <a:latin typeface="Times New Roman" pitchFamily="18" charset="0"/>
                <a:cs typeface="Times New Roman" pitchFamily="18" charset="0"/>
              </a:rPr>
              <a:t>nikad neće biti kraja i</a:t>
            </a:r>
          </a:p>
          <a:p>
            <a:r>
              <a:rPr lang="sr-Latn-RS" sz="1200" i="1" dirty="0">
                <a:solidFill>
                  <a:srgbClr val="1D0E01"/>
                </a:solidFill>
                <a:latin typeface="Times New Roman" pitchFamily="18" charset="0"/>
                <a:cs typeface="Times New Roman" pitchFamily="18" charset="0"/>
              </a:rPr>
              <a:t>istovremeno, jedina njihova</a:t>
            </a:r>
          </a:p>
          <a:p>
            <a:r>
              <a:rPr lang="sr-Latn-RS" sz="1200" i="1" dirty="0">
                <a:solidFill>
                  <a:srgbClr val="1D0E01"/>
                </a:solidFill>
                <a:latin typeface="Times New Roman" pitchFamily="18" charset="0"/>
                <a:cs typeface="Times New Roman" pitchFamily="18" charset="0"/>
              </a:rPr>
              <a:t>nada beše prestanak zaraze .</a:t>
            </a:r>
          </a:p>
          <a:p>
            <a:r>
              <a:rPr lang="sr-Latn-RS" sz="1200" dirty="0">
                <a:solidFill>
                  <a:srgbClr val="1D0E01"/>
                </a:solidFill>
                <a:latin typeface="Times New Roman" pitchFamily="18" charset="0"/>
                <a:cs typeface="Times New Roman" pitchFamily="18" charset="0"/>
              </a:rPr>
              <a:t>                                      Kuga</a:t>
            </a:r>
            <a:endParaRPr lang="en-US" sz="1200" dirty="0">
              <a:solidFill>
                <a:srgbClr val="1D0E01"/>
              </a:solidFill>
              <a:latin typeface="Times New Roman" pitchFamily="18" charset="0"/>
              <a:cs typeface="Times New Roman" pitchFamily="18" charset="0"/>
            </a:endParaRPr>
          </a:p>
        </p:txBody>
      </p:sp>
      <p:pic>
        <p:nvPicPr>
          <p:cNvPr id="9" name="Picture 8" descr="bosch1.jpg"/>
          <p:cNvPicPr>
            <a:picLocks noChangeAspect="1"/>
          </p:cNvPicPr>
          <p:nvPr/>
        </p:nvPicPr>
        <p:blipFill>
          <a:blip r:embed="rId3" cstate="print"/>
          <a:stretch>
            <a:fillRect/>
          </a:stretch>
        </p:blipFill>
        <p:spPr>
          <a:xfrm>
            <a:off x="2123728" y="2276872"/>
            <a:ext cx="4968552" cy="3312368"/>
          </a:xfrm>
          <a:prstGeom prst="rect">
            <a:avLst/>
          </a:prstGeom>
        </p:spPr>
      </p:pic>
      <p:sp>
        <p:nvSpPr>
          <p:cNvPr id="5" name="TextBox 4"/>
          <p:cNvSpPr txBox="1"/>
          <p:nvPr/>
        </p:nvSpPr>
        <p:spPr>
          <a:xfrm>
            <a:off x="4932040" y="692696"/>
            <a:ext cx="4067944" cy="3046988"/>
          </a:xfrm>
          <a:prstGeom prst="rect">
            <a:avLst/>
          </a:prstGeom>
          <a:noFill/>
        </p:spPr>
        <p:txBody>
          <a:bodyPr wrap="square" rtlCol="0">
            <a:spAutoFit/>
          </a:bodyPr>
          <a:lstStyle/>
          <a:p>
            <a:pPr algn="r"/>
            <a:r>
              <a:rPr lang="sr-Latn-RS" sz="1200" i="1" dirty="0">
                <a:solidFill>
                  <a:srgbClr val="1D0E01"/>
                </a:solidFill>
                <a:latin typeface="Times New Roman" pitchFamily="18" charset="0"/>
                <a:cs typeface="Times New Roman" pitchFamily="18" charset="0"/>
              </a:rPr>
              <a:t>I zaista, radosni  plamenovi kuge goreli su sve veselije u peći krematorijuma. Doduše, broj mrtvih se nije povećavao iz dana u dan. Ali je izgledalo kao da se kuga udobdno smestila u svom paroksizmu i da svoja svakodnevna ubistva vrši tačno i uredno kao dobar časovnik. U načelu, i prema mišljenju merodavnih    </a:t>
            </a:r>
          </a:p>
          <a:p>
            <a:pPr algn="r"/>
            <a:r>
              <a:rPr lang="sr-Latn-RS" sz="1200" i="1" dirty="0">
                <a:solidFill>
                  <a:srgbClr val="1D0E01"/>
                </a:solidFill>
                <a:latin typeface="Times New Roman" pitchFamily="18" charset="0"/>
                <a:cs typeface="Times New Roman" pitchFamily="18" charset="0"/>
              </a:rPr>
              <a:t>osoba, to je bio dobar znak. Grafikon kuge, koji se stalno peo, a zatim dugo stajao na istoj liniji, izgledao je, na primer,</a:t>
            </a:r>
          </a:p>
          <a:p>
            <a:pPr algn="r"/>
            <a:r>
              <a:rPr lang="sr-Latn-RS" sz="1200" i="1" dirty="0">
                <a:solidFill>
                  <a:srgbClr val="1D0E01"/>
                </a:solidFill>
                <a:latin typeface="Times New Roman" pitchFamily="18" charset="0"/>
                <a:cs typeface="Times New Roman" pitchFamily="18" charset="0"/>
              </a:rPr>
              <a:t>                                                    doktoru Rišaru sasvim</a:t>
            </a:r>
          </a:p>
          <a:p>
            <a:pPr algn="r"/>
            <a:r>
              <a:rPr lang="sr-Latn-RS" sz="1200" i="1" dirty="0">
                <a:solidFill>
                  <a:srgbClr val="1D0E01"/>
                </a:solidFill>
                <a:latin typeface="Times New Roman" pitchFamily="18" charset="0"/>
                <a:cs typeface="Times New Roman" pitchFamily="18" charset="0"/>
              </a:rPr>
              <a:t>                                                    uspešan. “Ovo je dobar,</a:t>
            </a:r>
          </a:p>
          <a:p>
            <a:pPr algn="r"/>
            <a:r>
              <a:rPr lang="sr-Latn-RS" sz="1200" i="1" dirty="0">
                <a:solidFill>
                  <a:srgbClr val="1D0E01"/>
                </a:solidFill>
                <a:latin typeface="Times New Roman" pitchFamily="18" charset="0"/>
                <a:cs typeface="Times New Roman" pitchFamily="18" charset="0"/>
              </a:rPr>
              <a:t>                                                   odličan grafikon”, </a:t>
            </a:r>
          </a:p>
          <a:p>
            <a:pPr algn="r"/>
            <a:r>
              <a:rPr lang="sr-Latn-RS" sz="1200" i="1" dirty="0">
                <a:solidFill>
                  <a:srgbClr val="1D0E01"/>
                </a:solidFill>
                <a:latin typeface="Times New Roman" pitchFamily="18" charset="0"/>
                <a:cs typeface="Times New Roman" pitchFamily="18" charset="0"/>
              </a:rPr>
              <a:t>                                                              govorio bi. Smatrao je</a:t>
            </a:r>
          </a:p>
          <a:p>
            <a:pPr algn="r"/>
            <a:r>
              <a:rPr lang="sr-Latn-RS" sz="1200" i="1" dirty="0">
                <a:solidFill>
                  <a:srgbClr val="1D0E01"/>
                </a:solidFill>
                <a:latin typeface="Times New Roman" pitchFamily="18" charset="0"/>
                <a:cs typeface="Times New Roman" pitchFamily="18" charset="0"/>
              </a:rPr>
              <a:t>                                                                  da je bolest došla,</a:t>
            </a:r>
          </a:p>
          <a:p>
            <a:pPr algn="r"/>
            <a:r>
              <a:rPr lang="sr-Latn-RS" sz="1200" i="1" dirty="0">
                <a:solidFill>
                  <a:srgbClr val="1D0E01"/>
                </a:solidFill>
                <a:latin typeface="Times New Roman" pitchFamily="18" charset="0"/>
                <a:cs typeface="Times New Roman" pitchFamily="18" charset="0"/>
              </a:rPr>
              <a:t>                                            kako je on to nazivao, do</a:t>
            </a:r>
          </a:p>
          <a:p>
            <a:pPr algn="r"/>
            <a:r>
              <a:rPr lang="sr-Latn-RS" sz="1200" i="1" dirty="0">
                <a:solidFill>
                  <a:srgbClr val="1D0E01"/>
                </a:solidFill>
                <a:latin typeface="Times New Roman" pitchFamily="18" charset="0"/>
                <a:cs typeface="Times New Roman" pitchFamily="18" charset="0"/>
              </a:rPr>
              <a:t>                                                        odmorišta. Odsada ona može samo da opada. </a:t>
            </a:r>
          </a:p>
          <a:p>
            <a:pPr algn="r"/>
            <a:r>
              <a:rPr lang="sr-Latn-RS" sz="1200" dirty="0">
                <a:solidFill>
                  <a:srgbClr val="1D0E01"/>
                </a:solidFill>
                <a:latin typeface="Times New Roman" pitchFamily="18" charset="0"/>
                <a:cs typeface="Times New Roman" pitchFamily="18" charset="0"/>
              </a:rPr>
              <a:t>Kuga</a:t>
            </a:r>
            <a:endParaRPr lang="en-US" sz="1200" dirty="0">
              <a:solidFill>
                <a:srgbClr val="1D0E01"/>
              </a:solidFill>
              <a:latin typeface="Times New Roman" pitchFamily="18" charset="0"/>
              <a:cs typeface="Times New Roman" pitchFamily="18" charset="0"/>
            </a:endParaRPr>
          </a:p>
        </p:txBody>
      </p:sp>
      <p:sp>
        <p:nvSpPr>
          <p:cNvPr id="7" name="TextBox 6"/>
          <p:cNvSpPr txBox="1"/>
          <p:nvPr/>
        </p:nvSpPr>
        <p:spPr>
          <a:xfrm>
            <a:off x="5652120" y="3811012"/>
            <a:ext cx="3168352" cy="3046988"/>
          </a:xfrm>
          <a:prstGeom prst="rect">
            <a:avLst/>
          </a:prstGeom>
          <a:noFill/>
        </p:spPr>
        <p:txBody>
          <a:bodyPr wrap="square" rtlCol="0">
            <a:spAutoFit/>
          </a:bodyPr>
          <a:lstStyle/>
          <a:p>
            <a:r>
              <a:rPr lang="sr-Latn-RS" sz="1200" i="1" dirty="0">
                <a:solidFill>
                  <a:srgbClr val="1D0E01"/>
                </a:solidFill>
                <a:latin typeface="Times New Roman" pitchFamily="18" charset="0"/>
                <a:cs typeface="Times New Roman" pitchFamily="18" charset="0"/>
              </a:rPr>
              <a:t>                                         U mesecu  decembru, </a:t>
            </a:r>
          </a:p>
          <a:p>
            <a:r>
              <a:rPr lang="sr-Latn-RS" sz="1200" i="1" dirty="0">
                <a:solidFill>
                  <a:srgbClr val="1D0E01"/>
                </a:solidFill>
                <a:latin typeface="Times New Roman" pitchFamily="18" charset="0"/>
                <a:cs typeface="Times New Roman" pitchFamily="18" charset="0"/>
              </a:rPr>
              <a:t>                                         kuga je plamtela u </a:t>
            </a:r>
          </a:p>
          <a:p>
            <a:r>
              <a:rPr lang="sr-Latn-RS" sz="1200" i="1" dirty="0">
                <a:solidFill>
                  <a:srgbClr val="1D0E01"/>
                </a:solidFill>
                <a:latin typeface="Times New Roman" pitchFamily="18" charset="0"/>
                <a:cs typeface="Times New Roman" pitchFamily="18" charset="0"/>
              </a:rPr>
              <a:t>                                         plućima naših </a:t>
            </a:r>
          </a:p>
          <a:p>
            <a:r>
              <a:rPr lang="sr-Latn-RS" sz="1200" i="1" dirty="0">
                <a:solidFill>
                  <a:srgbClr val="1D0E01"/>
                </a:solidFill>
                <a:latin typeface="Times New Roman" pitchFamily="18" charset="0"/>
                <a:cs typeface="Times New Roman" pitchFamily="18" charset="0"/>
              </a:rPr>
              <a:t>                                         građana, žarila peć </a:t>
            </a:r>
          </a:p>
          <a:p>
            <a:r>
              <a:rPr lang="sr-Latn-RS" sz="1200" i="1" dirty="0">
                <a:solidFill>
                  <a:srgbClr val="1D0E01"/>
                </a:solidFill>
                <a:latin typeface="Times New Roman" pitchFamily="18" charset="0"/>
                <a:cs typeface="Times New Roman" pitchFamily="18" charset="0"/>
              </a:rPr>
              <a:t>                                         krematorijuma, </a:t>
            </a:r>
          </a:p>
          <a:p>
            <a:r>
              <a:rPr lang="sr-Latn-RS" sz="1200" i="1" dirty="0">
                <a:solidFill>
                  <a:srgbClr val="1D0E01"/>
                </a:solidFill>
                <a:latin typeface="Times New Roman" pitchFamily="18" charset="0"/>
                <a:cs typeface="Times New Roman" pitchFamily="18" charset="0"/>
              </a:rPr>
              <a:t>                                         naseljavala logore </a:t>
            </a:r>
          </a:p>
          <a:p>
            <a:r>
              <a:rPr lang="sr-Latn-RS" sz="1200" i="1" dirty="0">
                <a:solidFill>
                  <a:srgbClr val="1D0E01"/>
                </a:solidFill>
                <a:latin typeface="Times New Roman" pitchFamily="18" charset="0"/>
                <a:cs typeface="Times New Roman" pitchFamily="18" charset="0"/>
              </a:rPr>
              <a:t>                                         bespomoćnim  </a:t>
            </a:r>
          </a:p>
          <a:p>
            <a:r>
              <a:rPr lang="sr-Latn-RS" sz="1200" i="1" dirty="0">
                <a:solidFill>
                  <a:srgbClr val="1D0E01"/>
                </a:solidFill>
                <a:latin typeface="Times New Roman" pitchFamily="18" charset="0"/>
                <a:cs typeface="Times New Roman" pitchFamily="18" charset="0"/>
              </a:rPr>
              <a:t>                                         senkama, napredujući </a:t>
            </a:r>
          </a:p>
          <a:p>
            <a:r>
              <a:rPr lang="sr-Latn-RS" sz="1200" i="1" dirty="0">
                <a:solidFill>
                  <a:srgbClr val="1D0E01"/>
                </a:solidFill>
                <a:latin typeface="Times New Roman" pitchFamily="18" charset="0"/>
                <a:cs typeface="Times New Roman" pitchFamily="18" charset="0"/>
              </a:rPr>
              <a:t>                                         neprestano svojim </a:t>
            </a:r>
          </a:p>
          <a:p>
            <a:r>
              <a:rPr lang="sr-Latn-RS" sz="1200" i="1" dirty="0">
                <a:solidFill>
                  <a:srgbClr val="1D0E01"/>
                </a:solidFill>
                <a:latin typeface="Times New Roman" pitchFamily="18" charset="0"/>
                <a:cs typeface="Times New Roman" pitchFamily="18" charset="0"/>
              </a:rPr>
              <a:t>                                       strpljivim i isprekidanim hodom. Vlasti su računale da će hladno vreme zaustaviti to napredovanje, ali ono je bez usporavanja prolazilo kroz prve zimske dane. Još je trebalo čekati. Ali čovek prestaje da čeka ako dugo čeka, i čitav naš grad je živeo bez budućnosti.                                                   </a:t>
            </a:r>
            <a:r>
              <a:rPr lang="sr-Latn-RS" sz="1200" dirty="0">
                <a:solidFill>
                  <a:srgbClr val="1D0E01"/>
                </a:solidFill>
                <a:latin typeface="Times New Roman" pitchFamily="18" charset="0"/>
                <a:cs typeface="Times New Roman" pitchFamily="18" charset="0"/>
              </a:rPr>
              <a:t>Kuga</a:t>
            </a:r>
            <a:endParaRPr lang="en-US" sz="1200" dirty="0">
              <a:solidFill>
                <a:srgbClr val="1D0E01"/>
              </a:solidFill>
              <a:latin typeface="Times New Roman" pitchFamily="18" charset="0"/>
              <a:cs typeface="Times New Roman" pitchFamily="18" charset="0"/>
            </a:endParaRPr>
          </a:p>
        </p:txBody>
      </p:sp>
      <p:sp>
        <p:nvSpPr>
          <p:cNvPr id="10" name="TextBox 9"/>
          <p:cNvSpPr txBox="1"/>
          <p:nvPr/>
        </p:nvSpPr>
        <p:spPr>
          <a:xfrm>
            <a:off x="2195736" y="5733256"/>
            <a:ext cx="3384376" cy="1015663"/>
          </a:xfrm>
          <a:prstGeom prst="rect">
            <a:avLst/>
          </a:prstGeom>
          <a:noFill/>
        </p:spPr>
        <p:txBody>
          <a:bodyPr wrap="square" rtlCol="0">
            <a:spAutoFit/>
          </a:bodyPr>
          <a:lstStyle/>
          <a:p>
            <a:r>
              <a:rPr lang="sr-Latn-RS" sz="1200" i="1" dirty="0">
                <a:latin typeface="Times New Roman" pitchFamily="18" charset="0"/>
                <a:cs typeface="Times New Roman" pitchFamily="18" charset="0"/>
              </a:rPr>
              <a:t>Meseci koje su preživeli i u kojima je njihova želja za oslobađanjem postajala sve jača, naučili su ih da budu predostrožni i da sve manje računaju sa skorašnjim krajem epidemije.</a:t>
            </a:r>
          </a:p>
          <a:p>
            <a:pPr algn="r"/>
            <a:r>
              <a:rPr lang="sr-Latn-RS" sz="1200" dirty="0">
                <a:latin typeface="Times New Roman" pitchFamily="18" charset="0"/>
                <a:cs typeface="Times New Roman" pitchFamily="18" charset="0"/>
              </a:rPr>
              <a:t>Kuga</a:t>
            </a:r>
            <a:endParaRPr lang="en-US" sz="1200" dirty="0">
              <a:latin typeface="Times New Roman" pitchFamily="18" charset="0"/>
              <a:cs typeface="Times New Roman" pitchFamily="18" charset="0"/>
            </a:endParaRPr>
          </a:p>
        </p:txBody>
      </p:sp>
      <p:cxnSp>
        <p:nvCxnSpPr>
          <p:cNvPr id="8" name="Straight Connector 7">
            <a:extLst>
              <a:ext uri="{FF2B5EF4-FFF2-40B4-BE49-F238E27FC236}">
                <a16:creationId xmlns:a16="http://schemas.microsoft.com/office/drawing/2014/main" xmlns="" id="{B04B033B-18B6-4BCD-8AAB-3A2C9A7ED6D6}"/>
              </a:ext>
            </a:extLst>
          </p:cNvPr>
          <p:cNvCxnSpPr/>
          <p:nvPr/>
        </p:nvCxnSpPr>
        <p:spPr>
          <a:xfrm>
            <a:off x="179512" y="620688"/>
            <a:ext cx="864096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latin typeface="Garamond" pitchFamily="18" charset="0"/>
              </a:rPr>
              <a:t>Pobunjeni čovek (1951)</a:t>
            </a:r>
            <a:endParaRPr lang="en-US" dirty="0">
              <a:latin typeface="Garamond" pitchFamily="18" charset="0"/>
            </a:endParaRPr>
          </a:p>
        </p:txBody>
      </p:sp>
      <p:cxnSp>
        <p:nvCxnSpPr>
          <p:cNvPr id="4" name="Straight Connector 3"/>
          <p:cNvCxnSpPr/>
          <p:nvPr/>
        </p:nvCxnSpPr>
        <p:spPr>
          <a:xfrm>
            <a:off x="755576" y="1196752"/>
            <a:ext cx="7776864" cy="0"/>
          </a:xfrm>
          <a:prstGeom prst="line">
            <a:avLst/>
          </a:prstGeom>
        </p:spPr>
        <p:style>
          <a:lnRef idx="3">
            <a:schemeClr val="accent4"/>
          </a:lnRef>
          <a:fillRef idx="0">
            <a:schemeClr val="accent4"/>
          </a:fillRef>
          <a:effectRef idx="2">
            <a:schemeClr val="accent4"/>
          </a:effectRef>
          <a:fontRef idx="minor">
            <a:schemeClr val="tx1"/>
          </a:fontRef>
        </p:style>
      </p:cxnSp>
      <p:pic>
        <p:nvPicPr>
          <p:cNvPr id="5" name="Picture 4" descr="homme revolte.jpg"/>
          <p:cNvPicPr>
            <a:picLocks noChangeAspect="1"/>
          </p:cNvPicPr>
          <p:nvPr/>
        </p:nvPicPr>
        <p:blipFill>
          <a:blip r:embed="rId3" cstate="print"/>
          <a:stretch>
            <a:fillRect/>
          </a:stretch>
        </p:blipFill>
        <p:spPr>
          <a:xfrm>
            <a:off x="3059832" y="3284984"/>
            <a:ext cx="2177722" cy="3250332"/>
          </a:xfrm>
          <a:prstGeom prst="rect">
            <a:avLst/>
          </a:prstGeom>
        </p:spPr>
      </p:pic>
      <p:sp>
        <p:nvSpPr>
          <p:cNvPr id="6" name="TextBox 5"/>
          <p:cNvSpPr txBox="1"/>
          <p:nvPr/>
        </p:nvSpPr>
        <p:spPr>
          <a:xfrm>
            <a:off x="899592" y="1556792"/>
            <a:ext cx="4176464" cy="1569660"/>
          </a:xfrm>
          <a:prstGeom prst="rect">
            <a:avLst/>
          </a:prstGeom>
          <a:noFill/>
        </p:spPr>
        <p:txBody>
          <a:bodyPr wrap="square" rtlCol="0">
            <a:spAutoFit/>
          </a:bodyPr>
          <a:lstStyle/>
          <a:p>
            <a:r>
              <a:rPr lang="sr-Latn-RS" sz="1200" dirty="0">
                <a:latin typeface="Garamond" pitchFamily="18" charset="0"/>
              </a:rPr>
              <a:t>Objavljena u oktobru 1951, knjiga izaziva oštre reakcije levičara, a naročito Sartra koji ga žestoko napada u listu </a:t>
            </a:r>
            <a:r>
              <a:rPr lang="sr-Latn-RS" sz="1200" i="1" dirty="0">
                <a:latin typeface="Garamond" pitchFamily="18" charset="0"/>
              </a:rPr>
              <a:t>Moderna vremena</a:t>
            </a:r>
            <a:r>
              <a:rPr lang="sr-Latn-RS" sz="1200" dirty="0">
                <a:latin typeface="Garamond" pitchFamily="18" charset="0"/>
              </a:rPr>
              <a:t>. Kami mu piše otvoreno pismo i zauvek raskida svaki odnos sa njim, između ostalog kaže: “Naše prijateljstvo nije bilo lako, ali ću žaliti za njim. Ako ste danas odlučili da ga prekinete, onda verovatno tako i treba da bude. Mnogo toga nas zbližava, tako malo nas razdvaja, ali ipak i to malo je previše. Jer prijateljstvo teži da postane totalitarno...”</a:t>
            </a:r>
            <a:endParaRPr lang="en-US" sz="1200" dirty="0">
              <a:latin typeface="Garamond" pitchFamily="18" charset="0"/>
            </a:endParaRPr>
          </a:p>
        </p:txBody>
      </p:sp>
      <p:sp>
        <p:nvSpPr>
          <p:cNvPr id="8" name="TextBox 7"/>
          <p:cNvSpPr txBox="1"/>
          <p:nvPr/>
        </p:nvSpPr>
        <p:spPr>
          <a:xfrm>
            <a:off x="395536" y="4437112"/>
            <a:ext cx="2304256" cy="1815882"/>
          </a:xfrm>
          <a:prstGeom prst="rect">
            <a:avLst/>
          </a:prstGeom>
          <a:noFill/>
        </p:spPr>
        <p:txBody>
          <a:bodyPr wrap="square" rtlCol="0">
            <a:spAutoFit/>
          </a:bodyPr>
          <a:lstStyle/>
          <a:p>
            <a:r>
              <a:rPr lang="sr-Latn-RS" sz="1400" dirty="0">
                <a:latin typeface="Garamond" pitchFamily="18" charset="0"/>
              </a:rPr>
              <a:t>Mnogi dojučerašnji prijatelji ga napuštaju i Kami uskoro postaje ne samo pobunjeni, već i usamljeni čovek u svojoj pobuni. Sve ovo duboko pogađa Kamija i on se sve više povlači u ćutanje, novinske članke sve ređe piše. </a:t>
            </a:r>
            <a:endParaRPr lang="en-US" sz="1400" dirty="0">
              <a:latin typeface="Garamond" pitchFamily="18" charset="0"/>
            </a:endParaRPr>
          </a:p>
        </p:txBody>
      </p:sp>
      <p:pic>
        <p:nvPicPr>
          <p:cNvPr id="11" name="Picture 10" descr="Silver-Surfer-Parable-Interior-4.jpg"/>
          <p:cNvPicPr>
            <a:picLocks noChangeAspect="1"/>
          </p:cNvPicPr>
          <p:nvPr/>
        </p:nvPicPr>
        <p:blipFill>
          <a:blip r:embed="rId4" cstate="print"/>
          <a:stretch>
            <a:fillRect/>
          </a:stretch>
        </p:blipFill>
        <p:spPr>
          <a:xfrm>
            <a:off x="5508104" y="1484784"/>
            <a:ext cx="3418989" cy="5184576"/>
          </a:xfrm>
          <a:prstGeom prst="rect">
            <a:avLst/>
          </a:prstGeom>
        </p:spPr>
      </p:pic>
      <p:sp>
        <p:nvSpPr>
          <p:cNvPr id="7" name="TextBox 6"/>
          <p:cNvSpPr txBox="1"/>
          <p:nvPr/>
        </p:nvSpPr>
        <p:spPr>
          <a:xfrm rot="21362625">
            <a:off x="3017811" y="5384843"/>
            <a:ext cx="2457343" cy="954107"/>
          </a:xfrm>
          <a:prstGeom prst="rect">
            <a:avLst/>
          </a:prstGeom>
          <a:solidFill>
            <a:schemeClr val="bg1">
              <a:alpha val="78000"/>
            </a:schemeClr>
          </a:solidFill>
        </p:spPr>
        <p:txBody>
          <a:bodyPr wrap="square" rtlCol="0">
            <a:spAutoFit/>
          </a:bodyPr>
          <a:lstStyle/>
          <a:p>
            <a:r>
              <a:rPr lang="sr-Latn-RS" sz="1400" dirty="0">
                <a:latin typeface="Garamond" pitchFamily="18" charset="0"/>
              </a:rPr>
              <a:t>Jedna od glavnih zamerki Kamiju je što je još pre petnaest godina napustio Komunističku partiju. </a:t>
            </a:r>
            <a:endParaRPr lang="en-US" sz="1400" dirty="0">
              <a:latin typeface="Garamond"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3528" y="2852936"/>
            <a:ext cx="6048672" cy="3785652"/>
          </a:xfrm>
          <a:prstGeom prst="rect">
            <a:avLst/>
          </a:prstGeom>
          <a:noFill/>
        </p:spPr>
        <p:txBody>
          <a:bodyPr wrap="square" rtlCol="0">
            <a:spAutoFit/>
          </a:bodyPr>
          <a:lstStyle/>
          <a:p>
            <a:pPr algn="just"/>
            <a:r>
              <a:rPr lang="vi-VN" sz="1200" dirty="0">
                <a:latin typeface="Times New Roman" pitchFamily="18" charset="0"/>
                <a:cs typeface="Times New Roman" pitchFamily="18" charset="0"/>
              </a:rPr>
              <a:t>Kami u eseju tvrdi da je smrtna kazna odmazda, jer “</a:t>
            </a:r>
            <a:r>
              <a:rPr lang="vi-VN" sz="1200" i="1" dirty="0">
                <a:latin typeface="Times New Roman" pitchFamily="18" charset="0"/>
                <a:cs typeface="Times New Roman" pitchFamily="18" charset="0"/>
              </a:rPr>
              <a:t>kazna koja sankcioniše, a ne sprečava uzrok, u stvari se naziva osveta</a:t>
            </a:r>
            <a:r>
              <a:rPr lang="vi-VN" sz="1200" dirty="0">
                <a:latin typeface="Times New Roman" pitchFamily="18" charset="0"/>
                <a:cs typeface="Times New Roman" pitchFamily="18" charset="0"/>
              </a:rPr>
              <a:t>”. Osporavajući smrtnu kaznu Alber Kami navodi u ovom eseju primer Bartona Abota nad kojim je 15. marta 1957. godine, tačno u 11h i 18 minuta u Kaliforniji izvršena smrtna kazna na  koju je osuđen zato što je ubio četrnaestogodišnju devojčicu. Izvršenje je bilo zakazano za 10h, da bi u 9h i deset minuta od</a:t>
            </a:r>
            <a:r>
              <a:rPr lang="sr-Latn-RS" sz="1200" dirty="0">
                <a:latin typeface="Times New Roman" pitchFamily="18" charset="0"/>
                <a:cs typeface="Times New Roman" pitchFamily="18" charset="0"/>
              </a:rPr>
              <a:t>o</a:t>
            </a:r>
            <a:r>
              <a:rPr lang="vi-VN" sz="1200" dirty="0">
                <a:latin typeface="Times New Roman" pitchFamily="18" charset="0"/>
                <a:cs typeface="Times New Roman" pitchFamily="18" charset="0"/>
              </a:rPr>
              <a:t>breno ulaganje poslednje žalbe. Komisija za pomilovanje koja se predomislila učinila je to sa zakašnjenjem od dva minuta tražeći guvernera koji je otputovao na more, tek onda pozvavši zatvor. Abotu, koji je tvrdio da je nevin</a:t>
            </a:r>
            <a:r>
              <a:rPr lang="sr-Latn-RS" sz="1200" dirty="0">
                <a:latin typeface="Times New Roman" pitchFamily="18" charset="0"/>
                <a:cs typeface="Times New Roman" pitchFamily="18" charset="0"/>
              </a:rPr>
              <a:t>,</a:t>
            </a:r>
            <a:r>
              <a:rPr lang="vi-VN" sz="1200" dirty="0">
                <a:latin typeface="Times New Roman" pitchFamily="18" charset="0"/>
                <a:cs typeface="Times New Roman" pitchFamily="18" charset="0"/>
              </a:rPr>
              <a:t> smrtonosna doza gasa bila je ubrizgana. Kada su ga izvukli iz gasne komore nakon poziva komisije, saopštenja odluke da bude pomilovan, bilo je kasno. Zakasnili su dva minuta. U </a:t>
            </a:r>
            <a:r>
              <a:rPr lang="vi-VN" sz="1200" b="1" dirty="0">
                <a:latin typeface="Times New Roman" pitchFamily="18" charset="0"/>
                <a:cs typeface="Times New Roman" pitchFamily="18" charset="0"/>
              </a:rPr>
              <a:t>Razmišljanjima o giljotini </a:t>
            </a:r>
            <a:r>
              <a:rPr lang="vi-VN" sz="1200" dirty="0">
                <a:latin typeface="Times New Roman" pitchFamily="18" charset="0"/>
                <a:cs typeface="Times New Roman" pitchFamily="18" charset="0"/>
              </a:rPr>
              <a:t>Kami se bavi  mestom, ulogom, odnosom katoličke crkve prema smrtnoj kazni, zatim države i tvrdi da “</a:t>
            </a:r>
            <a:r>
              <a:rPr lang="vi-VN" sz="1200" i="1" dirty="0">
                <a:latin typeface="Times New Roman" pitchFamily="18" charset="0"/>
                <a:cs typeface="Times New Roman" pitchFamily="18" charset="0"/>
              </a:rPr>
              <a:t>Državni zločini daleko premašuju broj individualnih zločina,  </a:t>
            </a:r>
            <a:r>
              <a:rPr lang="vi-VN" sz="1200" dirty="0">
                <a:latin typeface="Times New Roman" pitchFamily="18" charset="0"/>
                <a:cs typeface="Times New Roman" pitchFamily="18" charset="0"/>
              </a:rPr>
              <a:t>pa zaključuje da </a:t>
            </a:r>
            <a:r>
              <a:rPr lang="vi-VN" sz="1200" i="1" dirty="0">
                <a:latin typeface="Times New Roman" pitchFamily="18" charset="0"/>
                <a:cs typeface="Times New Roman" pitchFamily="18" charset="0"/>
              </a:rPr>
              <a:t>”Države opterećene prevelikim brojem zločina spremaju da utope svoju krivicu u još većim pokoljima. Ubija se zbog nacije, zbog neke klase koja sebe smatra božanskom. Ubija se zbog budućeg društva koje takođe sebe smatra božanskim. Ko zamišlja da sve zna, zamišlja da sve može</a:t>
            </a:r>
            <a:r>
              <a:rPr lang="vi-VN" sz="1200" dirty="0">
                <a:latin typeface="Times New Roman" pitchFamily="18" charset="0"/>
                <a:cs typeface="Times New Roman" pitchFamily="18" charset="0"/>
              </a:rPr>
              <a:t>.”</a:t>
            </a:r>
            <a:endParaRPr lang="sr-Latn-RS" sz="1200" dirty="0">
              <a:latin typeface="Times New Roman" pitchFamily="18" charset="0"/>
              <a:cs typeface="Times New Roman" pitchFamily="18" charset="0"/>
            </a:endParaRPr>
          </a:p>
          <a:p>
            <a:pPr algn="just"/>
            <a:r>
              <a:rPr lang="vi-VN" sz="1200" dirty="0">
                <a:latin typeface="Times New Roman" pitchFamily="18" charset="0"/>
                <a:cs typeface="Times New Roman" pitchFamily="18" charset="0"/>
              </a:rPr>
              <a:t/>
            </a:r>
            <a:br>
              <a:rPr lang="vi-VN" sz="1200" dirty="0">
                <a:latin typeface="Times New Roman" pitchFamily="18" charset="0"/>
                <a:cs typeface="Times New Roman" pitchFamily="18" charset="0"/>
              </a:rPr>
            </a:br>
            <a:r>
              <a:rPr lang="vi-VN" sz="1200" dirty="0">
                <a:latin typeface="Times New Roman" pitchFamily="18" charset="0"/>
                <a:cs typeface="Times New Roman" pitchFamily="18" charset="0"/>
              </a:rPr>
              <a:t>Negde pri kraju svog čuvenog esej</a:t>
            </a:r>
            <a:r>
              <a:rPr lang="sr-Latn-RS" sz="1200" dirty="0">
                <a:latin typeface="Times New Roman" pitchFamily="18" charset="0"/>
                <a:cs typeface="Times New Roman" pitchFamily="18" charset="0"/>
              </a:rPr>
              <a:t>a</a:t>
            </a:r>
            <a:r>
              <a:rPr lang="vi-VN" sz="1200" dirty="0">
                <a:latin typeface="Times New Roman" pitchFamily="18" charset="0"/>
                <a:cs typeface="Times New Roman" pitchFamily="18" charset="0"/>
              </a:rPr>
              <a:t> Kami primećuje proročki:</a:t>
            </a:r>
            <a:endParaRPr lang="sr-Latn-RS" sz="1200" dirty="0">
              <a:latin typeface="Times New Roman" pitchFamily="18" charset="0"/>
              <a:cs typeface="Times New Roman" pitchFamily="18" charset="0"/>
            </a:endParaRPr>
          </a:p>
          <a:p>
            <a:pPr algn="just"/>
            <a:r>
              <a:rPr lang="vi-VN" sz="1200" i="1" dirty="0">
                <a:latin typeface="Times New Roman" pitchFamily="18" charset="0"/>
                <a:cs typeface="Times New Roman" pitchFamily="18" charset="0"/>
              </a:rPr>
              <a:t>”U ujedinjenoj Evropi sutrašnjice, zbog ovoga što sam upravo rekao ukidanje smrtne kazne bi trebao biti prvi član Evropskog zakona kome se svi nadamo”. </a:t>
            </a:r>
          </a:p>
          <a:p>
            <a:endParaRPr lang="en-US" sz="1200" dirty="0">
              <a:latin typeface="Times New Roman" pitchFamily="18" charset="0"/>
              <a:cs typeface="Times New Roman" pitchFamily="18" charset="0"/>
            </a:endParaRPr>
          </a:p>
        </p:txBody>
      </p:sp>
      <p:pic>
        <p:nvPicPr>
          <p:cNvPr id="3" name="Picture 2" descr="delfi_eseji_alber_kami.jpg"/>
          <p:cNvPicPr>
            <a:picLocks noChangeAspect="1"/>
          </p:cNvPicPr>
          <p:nvPr/>
        </p:nvPicPr>
        <p:blipFill>
          <a:blip r:embed="rId3" cstate="print"/>
          <a:stretch>
            <a:fillRect/>
          </a:stretch>
        </p:blipFill>
        <p:spPr>
          <a:xfrm>
            <a:off x="6516216" y="2780928"/>
            <a:ext cx="2347106" cy="3384376"/>
          </a:xfrm>
          <a:prstGeom prst="rect">
            <a:avLst/>
          </a:prstGeom>
        </p:spPr>
      </p:pic>
      <p:sp>
        <p:nvSpPr>
          <p:cNvPr id="4" name="Rectangle 3"/>
          <p:cNvSpPr/>
          <p:nvPr/>
        </p:nvSpPr>
        <p:spPr>
          <a:xfrm>
            <a:off x="395536" y="116633"/>
            <a:ext cx="8424936" cy="2585323"/>
          </a:xfrm>
          <a:prstGeom prst="rect">
            <a:avLst/>
          </a:prstGeom>
        </p:spPr>
        <p:txBody>
          <a:bodyPr wrap="square">
            <a:spAutoFit/>
          </a:bodyPr>
          <a:lstStyle/>
          <a:p>
            <a:r>
              <a:rPr lang="en-US" dirty="0">
                <a:latin typeface="Algerian" pitchFamily="82" charset="0"/>
                <a:cs typeface="Times New Roman" pitchFamily="18" charset="0"/>
              </a:rPr>
              <a:t>O</a:t>
            </a:r>
            <a:r>
              <a:rPr lang="sr-Latn-RS" dirty="0">
                <a:latin typeface="Algerian" pitchFamily="82" charset="0"/>
                <a:cs typeface="Times New Roman" pitchFamily="18" charset="0"/>
              </a:rPr>
              <a:t> smrtnoj kazni</a:t>
            </a:r>
            <a:endParaRPr lang="vi-VN" dirty="0">
              <a:latin typeface="Times New Roman" pitchFamily="18" charset="0"/>
              <a:cs typeface="Times New Roman" pitchFamily="18" charset="0"/>
            </a:endParaRPr>
          </a:p>
          <a:p>
            <a:r>
              <a:rPr lang="vi-VN" dirty="0">
                <a:latin typeface="Times New Roman" pitchFamily="18" charset="0"/>
                <a:cs typeface="Times New Roman" pitchFamily="18" charset="0"/>
              </a:rPr>
              <a:t> </a:t>
            </a:r>
            <a:br>
              <a:rPr lang="vi-VN" dirty="0">
                <a:latin typeface="Times New Roman" pitchFamily="18" charset="0"/>
                <a:cs typeface="Times New Roman" pitchFamily="18" charset="0"/>
              </a:rPr>
            </a:br>
            <a:r>
              <a:rPr lang="vi-VN" dirty="0">
                <a:latin typeface="Times New Roman" pitchFamily="18" charset="0"/>
                <a:cs typeface="Times New Roman" pitchFamily="18" charset="0"/>
              </a:rPr>
              <a:t/>
            </a:r>
            <a:br>
              <a:rPr lang="vi-VN" dirty="0">
                <a:latin typeface="Times New Roman" pitchFamily="18" charset="0"/>
                <a:cs typeface="Times New Roman" pitchFamily="18" charset="0"/>
              </a:rPr>
            </a:br>
            <a:r>
              <a:rPr lang="vi-VN" sz="1200" dirty="0">
                <a:latin typeface="Times New Roman" pitchFamily="18" charset="0"/>
                <a:cs typeface="Times New Roman" pitchFamily="18" charset="0"/>
              </a:rPr>
              <a:t> </a:t>
            </a:r>
            <a:br>
              <a:rPr lang="vi-VN" sz="1200" dirty="0">
                <a:latin typeface="Times New Roman" pitchFamily="18" charset="0"/>
                <a:cs typeface="Times New Roman" pitchFamily="18" charset="0"/>
              </a:rPr>
            </a:br>
            <a:endParaRPr lang="vi-VN" sz="1200" dirty="0">
              <a:latin typeface="Times New Roman" pitchFamily="18" charset="0"/>
              <a:cs typeface="Times New Roman" pitchFamily="18" charset="0"/>
            </a:endParaRPr>
          </a:p>
          <a:p>
            <a:pPr algn="just"/>
            <a:r>
              <a:rPr lang="sr-Latn-RS" sz="1200" dirty="0">
                <a:latin typeface="Times New Roman" pitchFamily="18" charset="0"/>
                <a:cs typeface="Times New Roman" pitchFamily="18" charset="0"/>
              </a:rPr>
              <a:t>Esej</a:t>
            </a:r>
            <a:r>
              <a:rPr lang="sr-Latn-RS" sz="1200" b="1" dirty="0">
                <a:latin typeface="Times New Roman" pitchFamily="18" charset="0"/>
                <a:cs typeface="Times New Roman" pitchFamily="18" charset="0"/>
              </a:rPr>
              <a:t> </a:t>
            </a:r>
            <a:r>
              <a:rPr lang="vi-VN" sz="1200" b="1" dirty="0">
                <a:latin typeface="Times New Roman" pitchFamily="18" charset="0"/>
                <a:cs typeface="Times New Roman" pitchFamily="18" charset="0"/>
              </a:rPr>
              <a:t>Razmišljanja o giljotini</a:t>
            </a:r>
            <a:r>
              <a:rPr lang="vi-VN" sz="1200" dirty="0">
                <a:latin typeface="Times New Roman" pitchFamily="18" charset="0"/>
                <a:cs typeface="Times New Roman" pitchFamily="18" charset="0"/>
              </a:rPr>
              <a:t> koji je napisao </a:t>
            </a:r>
            <a:r>
              <a:rPr lang="sr-Latn-RS" sz="1200" dirty="0">
                <a:latin typeface="Times New Roman" pitchFamily="18" charset="0"/>
                <a:cs typeface="Times New Roman" pitchFamily="18" charset="0"/>
              </a:rPr>
              <a:t>1965. godine</a:t>
            </a:r>
            <a:r>
              <a:rPr lang="vi-VN" sz="1200" dirty="0">
                <a:latin typeface="Times New Roman" pitchFamily="18" charset="0"/>
                <a:cs typeface="Times New Roman" pitchFamily="18" charset="0"/>
              </a:rPr>
              <a:t> smatra se jednim od najznačajnijih tekstova u borbi protiv smrtne kazne</a:t>
            </a:r>
            <a:r>
              <a:rPr lang="sr-Latn-RS" sz="1200" dirty="0">
                <a:latin typeface="Times New Roman" pitchFamily="18" charset="0"/>
                <a:cs typeface="Times New Roman" pitchFamily="18" charset="0"/>
              </a:rPr>
              <a:t>, a ujedno i tekst na koji je sam Kami bio najponosniji</a:t>
            </a:r>
            <a:r>
              <a:rPr lang="vi-VN" sz="1200" dirty="0">
                <a:latin typeface="Times New Roman" pitchFamily="18" charset="0"/>
                <a:cs typeface="Times New Roman" pitchFamily="18" charset="0"/>
              </a:rPr>
              <a:t>. U tom eseju Kami razmatra nedelotvornost i probleme smrtne kazne na ideološkoj ravni i smatra da ona umnogome zavisi, kao i </a:t>
            </a:r>
            <a:r>
              <a:rPr lang="sr-Latn-RS" sz="1200" dirty="0">
                <a:latin typeface="Times New Roman" pitchFamily="18" charset="0"/>
                <a:cs typeface="Times New Roman" pitchFamily="18" charset="0"/>
              </a:rPr>
              <a:t>pogubljenje</a:t>
            </a:r>
            <a:r>
              <a:rPr lang="vi-VN" sz="1200" dirty="0">
                <a:latin typeface="Times New Roman" pitchFamily="18" charset="0"/>
                <a:cs typeface="Times New Roman" pitchFamily="18" charset="0"/>
              </a:rPr>
              <a:t> osuđenih, od mesta i uloge države, ali da „</a:t>
            </a:r>
            <a:r>
              <a:rPr lang="vi-VN" sz="1200" i="1" dirty="0">
                <a:latin typeface="Times New Roman" pitchFamily="18" charset="0"/>
                <a:cs typeface="Times New Roman" pitchFamily="18" charset="0"/>
              </a:rPr>
              <a:t>ni u srcima ljudi , ni u prirodi društva neće biti stabilnog mira do onog trenutka kada  smrtna kazna bude van zakona - ukinuta</a:t>
            </a:r>
            <a:r>
              <a:rPr lang="vi-VN" sz="1200" dirty="0">
                <a:latin typeface="Times New Roman" pitchFamily="18" charset="0"/>
                <a:cs typeface="Times New Roman" pitchFamily="18" charset="0"/>
              </a:rPr>
              <a:t>“. U </a:t>
            </a:r>
            <a:r>
              <a:rPr lang="vi-VN" sz="1200" b="1" dirty="0">
                <a:latin typeface="Times New Roman" pitchFamily="18" charset="0"/>
                <a:cs typeface="Times New Roman" pitchFamily="18" charset="0"/>
              </a:rPr>
              <a:t>Razmišljanjima o giljotini</a:t>
            </a:r>
            <a:r>
              <a:rPr lang="vi-VN" sz="1200" dirty="0">
                <a:latin typeface="Times New Roman" pitchFamily="18" charset="0"/>
                <a:cs typeface="Times New Roman" pitchFamily="18" charset="0"/>
              </a:rPr>
              <a:t> Kami  dokazuje jasno i precizno taj čudan zakon, </a:t>
            </a:r>
            <a:r>
              <a:rPr lang="sr-Latn-RS" sz="1200" dirty="0">
                <a:latin typeface="Times New Roman" pitchFamily="18" charset="0"/>
                <a:cs typeface="Times New Roman" pitchFamily="18" charset="0"/>
              </a:rPr>
              <a:t>“</a:t>
            </a:r>
            <a:r>
              <a:rPr lang="vi-VN" sz="1200" i="1" dirty="0">
                <a:latin typeface="Times New Roman" pitchFamily="18" charset="0"/>
                <a:cs typeface="Times New Roman" pitchFamily="18" charset="0"/>
              </a:rPr>
              <a:t>zakon koji zna za ubistvo koje sam proizvodi, a nikada ništa neće saznati o onom koje sprečava</a:t>
            </a:r>
            <a:r>
              <a:rPr lang="sr-Latn-RS" sz="1200" i="1" dirty="0">
                <a:latin typeface="Times New Roman" pitchFamily="18" charset="0"/>
                <a:cs typeface="Times New Roman" pitchFamily="18" charset="0"/>
              </a:rPr>
              <a:t>”</a:t>
            </a:r>
            <a:r>
              <a:rPr lang="vi-VN" sz="1200" dirty="0">
                <a:latin typeface="Times New Roman" pitchFamily="18" charset="0"/>
                <a:cs typeface="Times New Roman" pitchFamily="18" charset="0"/>
              </a:rPr>
              <a:t>, da </a:t>
            </a:r>
            <a:r>
              <a:rPr lang="vi-VN" sz="1200" i="1" dirty="0">
                <a:latin typeface="Times New Roman" pitchFamily="18" charset="0"/>
                <a:cs typeface="Times New Roman" pitchFamily="18" charset="0"/>
              </a:rPr>
              <a:t>”moć egzemplarnosti” </a:t>
            </a:r>
            <a:r>
              <a:rPr lang="vi-VN" sz="1200" dirty="0">
                <a:latin typeface="Times New Roman" pitchFamily="18" charset="0"/>
                <a:cs typeface="Times New Roman" pitchFamily="18" charset="0"/>
              </a:rPr>
              <a:t>smrtne kazne nikada nije utvrđena, niti je to moguće, ali ono što je vidljivo jeste “</a:t>
            </a:r>
            <a:r>
              <a:rPr lang="vi-VN" sz="1200" i="1" dirty="0">
                <a:latin typeface="Times New Roman" pitchFamily="18" charset="0"/>
                <a:cs typeface="Times New Roman" pitchFamily="18" charset="0"/>
              </a:rPr>
              <a:t>da smrtna kazna ima drugu moć, mnogo stvarniju, onu koja degradira ljude do osećanja stida, do ludila i do ubijanja</a:t>
            </a:r>
            <a:r>
              <a:rPr lang="vi-VN" sz="1200" dirty="0">
                <a:latin typeface="Times New Roman" pitchFamily="18" charset="0"/>
                <a:cs typeface="Times New Roman" pitchFamily="18" charset="0"/>
              </a:rPr>
              <a:t>.“ </a:t>
            </a:r>
            <a:endParaRPr lang="sr-Latn-RS" sz="12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latin typeface="Garamond" pitchFamily="18" charset="0"/>
                <a:cs typeface="Times New Roman" pitchFamily="18" charset="0"/>
              </a:rPr>
              <a:t>1957. </a:t>
            </a:r>
            <a:br>
              <a:rPr lang="sr-Latn-RS" dirty="0">
                <a:latin typeface="Garamond" pitchFamily="18" charset="0"/>
                <a:cs typeface="Times New Roman" pitchFamily="18" charset="0"/>
              </a:rPr>
            </a:br>
            <a:r>
              <a:rPr lang="sr-Latn-RS" dirty="0">
                <a:latin typeface="Garamond" pitchFamily="18" charset="0"/>
                <a:cs typeface="Times New Roman" pitchFamily="18" charset="0"/>
              </a:rPr>
              <a:t>Nobelova nagrada za književnost</a:t>
            </a:r>
            <a:endParaRPr lang="en-US" dirty="0">
              <a:latin typeface="Garamond" pitchFamily="18" charset="0"/>
              <a:cs typeface="Times New Roman" pitchFamily="18" charset="0"/>
            </a:endParaRPr>
          </a:p>
        </p:txBody>
      </p:sp>
      <p:cxnSp>
        <p:nvCxnSpPr>
          <p:cNvPr id="4" name="Straight Connector 3"/>
          <p:cNvCxnSpPr/>
          <p:nvPr/>
        </p:nvCxnSpPr>
        <p:spPr>
          <a:xfrm>
            <a:off x="755576" y="1052736"/>
            <a:ext cx="7848872" cy="0"/>
          </a:xfrm>
          <a:prstGeom prst="line">
            <a:avLst/>
          </a:prstGeom>
        </p:spPr>
        <p:style>
          <a:lnRef idx="3">
            <a:schemeClr val="accent3"/>
          </a:lnRef>
          <a:fillRef idx="0">
            <a:schemeClr val="accent3"/>
          </a:fillRef>
          <a:effectRef idx="2">
            <a:schemeClr val="accent3"/>
          </a:effectRef>
          <a:fontRef idx="minor">
            <a:schemeClr val="tx1"/>
          </a:fontRef>
        </p:style>
      </p:cxnSp>
      <p:sp>
        <p:nvSpPr>
          <p:cNvPr id="5" name="TextBox 4"/>
          <p:cNvSpPr txBox="1"/>
          <p:nvPr/>
        </p:nvSpPr>
        <p:spPr>
          <a:xfrm>
            <a:off x="611560" y="1700808"/>
            <a:ext cx="5112568" cy="3046988"/>
          </a:xfrm>
          <a:prstGeom prst="rect">
            <a:avLst/>
          </a:prstGeom>
          <a:noFill/>
        </p:spPr>
        <p:txBody>
          <a:bodyPr wrap="square" rtlCol="0">
            <a:spAutoFit/>
          </a:bodyPr>
          <a:lstStyle/>
          <a:p>
            <a:r>
              <a:rPr lang="sr-Latn-RS" sz="1200" dirty="0">
                <a:latin typeface="Garamond" pitchFamily="18" charset="0"/>
              </a:rPr>
              <a:t>Dragi gospodine Žermen,</a:t>
            </a:r>
          </a:p>
          <a:p>
            <a:endParaRPr lang="sr-Latn-RS" sz="1200" dirty="0">
              <a:latin typeface="Garamond" pitchFamily="18" charset="0"/>
            </a:endParaRPr>
          </a:p>
          <a:p>
            <a:r>
              <a:rPr lang="sr-Latn-RS" sz="1200" dirty="0">
                <a:latin typeface="Garamond" pitchFamily="18" charset="0"/>
              </a:rPr>
              <a:t>Pustio sam da se gužva oko mene ovih dana malo stiša pre nego što Vam se obratim  iz najdubljeg mesta svoje duše. Upravo mi je ukazana ogromna čast koju nisam tražio niti joj se nadao. Kada sam čuo vest, moja prva misao, odmah na moju majku, bila je upućena Vama. Bez Vas, bez Vaše srdačne ruke koju ste pružili malom siromašnom detetu, bez Vašeg podučavanja i uzora koji ste mi bili, ništa od ovog se ne bi desilo.</a:t>
            </a:r>
          </a:p>
          <a:p>
            <a:endParaRPr lang="sr-Latn-RS" sz="1200" dirty="0">
              <a:latin typeface="Garamond" pitchFamily="18" charset="0"/>
            </a:endParaRPr>
          </a:p>
          <a:p>
            <a:r>
              <a:rPr lang="sr-Latn-RS" sz="1200" dirty="0">
                <a:latin typeface="Garamond" pitchFamily="18" charset="0"/>
              </a:rPr>
              <a:t>Ne  želim da veličam počast koja mi je data, ali ona mi je pružila mogućnost da Vam kažem koliko ste mi značili i koliko mi značite i danas, te da Vas uverim da Vaš trud i plemenito srce koje ste ulagali u svoj posao još uvek živi u jednom od Vaših đaka koji, uprkos godinama, nikada nije prestao da bude vaš zahvalni učenik.</a:t>
            </a:r>
          </a:p>
          <a:p>
            <a:endParaRPr lang="sr-Latn-RS" sz="1200" dirty="0">
              <a:latin typeface="Garamond" pitchFamily="18" charset="0"/>
            </a:endParaRPr>
          </a:p>
          <a:p>
            <a:pPr algn="r"/>
            <a:r>
              <a:rPr lang="sr-Latn-RS" sz="1200" dirty="0">
                <a:latin typeface="Garamond" pitchFamily="18" charset="0"/>
              </a:rPr>
              <a:t>Grlim Vas od srca,</a:t>
            </a:r>
          </a:p>
          <a:p>
            <a:pPr algn="r"/>
            <a:r>
              <a:rPr lang="sr-Latn-RS" sz="1200" dirty="0">
                <a:latin typeface="Garamond" pitchFamily="18" charset="0"/>
              </a:rPr>
              <a:t>Alber Kami</a:t>
            </a:r>
            <a:endParaRPr lang="en-US" sz="1200" dirty="0">
              <a:latin typeface="Garamond" pitchFamily="18" charset="0"/>
            </a:endParaRPr>
          </a:p>
        </p:txBody>
      </p:sp>
      <p:pic>
        <p:nvPicPr>
          <p:cNvPr id="6" name="Picture 5" descr="nobel1.jpg"/>
          <p:cNvPicPr>
            <a:picLocks noChangeAspect="1"/>
          </p:cNvPicPr>
          <p:nvPr/>
        </p:nvPicPr>
        <p:blipFill>
          <a:blip r:embed="rId2" cstate="print"/>
          <a:stretch>
            <a:fillRect/>
          </a:stretch>
        </p:blipFill>
        <p:spPr>
          <a:xfrm>
            <a:off x="467544" y="4365104"/>
            <a:ext cx="2808312" cy="21664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3419872" y="6093296"/>
            <a:ext cx="2232248" cy="646331"/>
          </a:xfrm>
          <a:prstGeom prst="rect">
            <a:avLst/>
          </a:prstGeom>
          <a:noFill/>
        </p:spPr>
        <p:txBody>
          <a:bodyPr wrap="square" rtlCol="0">
            <a:spAutoFit/>
          </a:bodyPr>
          <a:lstStyle/>
          <a:p>
            <a:r>
              <a:rPr lang="sr-Latn-RS" sz="1200" dirty="0">
                <a:latin typeface="Times New Roman" pitchFamily="18" charset="0"/>
                <a:cs typeface="Times New Roman" pitchFamily="18" charset="0"/>
              </a:rPr>
              <a:t>Svećano uručenje nagrade i pismo učitelju kojem je posvetio nagradu (gore).</a:t>
            </a:r>
            <a:endParaRPr lang="en-US" sz="1200" dirty="0">
              <a:latin typeface="Times New Roman" pitchFamily="18" charset="0"/>
              <a:cs typeface="Times New Roman" pitchFamily="18" charset="0"/>
            </a:endParaRPr>
          </a:p>
        </p:txBody>
      </p:sp>
      <p:pic>
        <p:nvPicPr>
          <p:cNvPr id="8" name="Picture 7" descr="nobel 4.jpg"/>
          <p:cNvPicPr>
            <a:picLocks noChangeAspect="1"/>
          </p:cNvPicPr>
          <p:nvPr/>
        </p:nvPicPr>
        <p:blipFill>
          <a:blip r:embed="rId3" cstate="print"/>
          <a:stretch>
            <a:fillRect/>
          </a:stretch>
        </p:blipFill>
        <p:spPr>
          <a:xfrm>
            <a:off x="6012160" y="4509120"/>
            <a:ext cx="2621307" cy="19352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nobel 3.jpg"/>
          <p:cNvPicPr>
            <a:picLocks noChangeAspect="1"/>
          </p:cNvPicPr>
          <p:nvPr/>
        </p:nvPicPr>
        <p:blipFill>
          <a:blip r:embed="rId4" cstate="print"/>
          <a:stretch>
            <a:fillRect/>
          </a:stretch>
        </p:blipFill>
        <p:spPr>
          <a:xfrm>
            <a:off x="5940152" y="1772816"/>
            <a:ext cx="2638358" cy="19650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pic>
        <p:nvPicPr>
          <p:cNvPr id="4" name="Picture 3" descr="rexfeatures_8634690a-1.jpg"/>
          <p:cNvPicPr>
            <a:picLocks noChangeAspect="1"/>
          </p:cNvPicPr>
          <p:nvPr/>
        </p:nvPicPr>
        <p:blipFill>
          <a:blip r:embed="rId3" cstate="print"/>
          <a:stretch>
            <a:fillRect/>
          </a:stretch>
        </p:blipFill>
        <p:spPr>
          <a:xfrm>
            <a:off x="385829" y="260648"/>
            <a:ext cx="2664296" cy="3319269"/>
          </a:xfrm>
          <a:prstGeom prst="rect">
            <a:avLst/>
          </a:prstGeom>
          <a:ln>
            <a:noFill/>
          </a:ln>
          <a:effectLst>
            <a:softEdge rad="112500"/>
          </a:effectLst>
        </p:spPr>
      </p:pic>
      <p:pic>
        <p:nvPicPr>
          <p:cNvPr id="5" name="Picture 4" descr="JDEA19.jpg"/>
          <p:cNvPicPr>
            <a:picLocks noChangeAspect="1"/>
          </p:cNvPicPr>
          <p:nvPr/>
        </p:nvPicPr>
        <p:blipFill>
          <a:blip r:embed="rId4" cstate="print"/>
          <a:stretch>
            <a:fillRect/>
          </a:stretch>
        </p:blipFill>
        <p:spPr>
          <a:xfrm>
            <a:off x="6660232" y="620688"/>
            <a:ext cx="2366981" cy="3240360"/>
          </a:xfrm>
          <a:prstGeom prst="rect">
            <a:avLst/>
          </a:prstGeom>
          <a:ln>
            <a:noFill/>
          </a:ln>
          <a:effectLst>
            <a:softEdge rad="112500"/>
          </a:effectLst>
        </p:spPr>
      </p:pic>
      <p:pic>
        <p:nvPicPr>
          <p:cNvPr id="6" name="Picture 5" descr="main-qimg-37a497012654639e722541825cb8eb5a.jpg"/>
          <p:cNvPicPr>
            <a:picLocks noChangeAspect="1"/>
          </p:cNvPicPr>
          <p:nvPr/>
        </p:nvPicPr>
        <p:blipFill>
          <a:blip r:embed="rId5" cstate="print"/>
          <a:stretch>
            <a:fillRect/>
          </a:stretch>
        </p:blipFill>
        <p:spPr>
          <a:xfrm>
            <a:off x="395536" y="4077072"/>
            <a:ext cx="2920318" cy="2202366"/>
          </a:xfrm>
          <a:prstGeom prst="rect">
            <a:avLst/>
          </a:prstGeom>
          <a:ln>
            <a:noFill/>
          </a:ln>
          <a:effectLst>
            <a:softEdge rad="112500"/>
          </a:effectLst>
        </p:spPr>
      </p:pic>
      <p:pic>
        <p:nvPicPr>
          <p:cNvPr id="7" name="Picture 6" descr="81b3fcc8-7e24-48cf-a374-ceb1709032b8-16x9_accident.jpg"/>
          <p:cNvPicPr>
            <a:picLocks noChangeAspect="1"/>
          </p:cNvPicPr>
          <p:nvPr/>
        </p:nvPicPr>
        <p:blipFill>
          <a:blip r:embed="rId6" cstate="print"/>
          <a:stretch>
            <a:fillRect/>
          </a:stretch>
        </p:blipFill>
        <p:spPr>
          <a:xfrm>
            <a:off x="6303453" y="4531345"/>
            <a:ext cx="2840547" cy="1694879"/>
          </a:xfrm>
          <a:prstGeom prst="rect">
            <a:avLst/>
          </a:prstGeom>
          <a:ln>
            <a:noFill/>
          </a:ln>
          <a:effectLst>
            <a:softEdge rad="112500"/>
          </a:effectLst>
        </p:spPr>
      </p:pic>
      <p:sp>
        <p:nvSpPr>
          <p:cNvPr id="2" name="TextBox 1">
            <a:extLst>
              <a:ext uri="{FF2B5EF4-FFF2-40B4-BE49-F238E27FC236}">
                <a16:creationId xmlns:a16="http://schemas.microsoft.com/office/drawing/2014/main" xmlns="" id="{F8236CCC-D940-42F5-A428-57D6432D37AB}"/>
              </a:ext>
            </a:extLst>
          </p:cNvPr>
          <p:cNvSpPr txBox="1"/>
          <p:nvPr/>
        </p:nvSpPr>
        <p:spPr>
          <a:xfrm>
            <a:off x="4942549" y="120328"/>
            <a:ext cx="4176464" cy="461665"/>
          </a:xfrm>
          <a:prstGeom prst="rect">
            <a:avLst/>
          </a:prstGeom>
          <a:noFill/>
        </p:spPr>
        <p:txBody>
          <a:bodyPr wrap="square" rtlCol="0">
            <a:spAutoFit/>
          </a:bodyPr>
          <a:lstStyle/>
          <a:p>
            <a:r>
              <a:rPr lang="sr-Latn-RS" sz="2400" dirty="0">
                <a:solidFill>
                  <a:schemeClr val="bg1"/>
                </a:solidFill>
                <a:latin typeface="Algerian" panose="04020705040A02060702" pitchFamily="82" charset="0"/>
              </a:rPr>
              <a:t>BUNTOVNICI S RAZLOGOM</a:t>
            </a:r>
          </a:p>
        </p:txBody>
      </p:sp>
      <p:sp useBgFill="1">
        <p:nvSpPr>
          <p:cNvPr id="3" name="TextBox 2">
            <a:extLst>
              <a:ext uri="{FF2B5EF4-FFF2-40B4-BE49-F238E27FC236}">
                <a16:creationId xmlns:a16="http://schemas.microsoft.com/office/drawing/2014/main" xmlns="" id="{C6FE3286-96F0-46B6-84D7-34F1D1FEFC46}"/>
              </a:ext>
            </a:extLst>
          </p:cNvPr>
          <p:cNvSpPr txBox="1"/>
          <p:nvPr/>
        </p:nvSpPr>
        <p:spPr>
          <a:xfrm>
            <a:off x="1682063" y="3674130"/>
            <a:ext cx="1253869" cy="338554"/>
          </a:xfrm>
          <a:prstGeom prst="rect">
            <a:avLst/>
          </a:prstGeom>
        </p:spPr>
        <p:txBody>
          <a:bodyPr wrap="none" rtlCol="0">
            <a:spAutoFit/>
          </a:bodyPr>
          <a:lstStyle/>
          <a:p>
            <a:r>
              <a:rPr lang="sr-Latn-RS" sz="1600" dirty="0">
                <a:solidFill>
                  <a:schemeClr val="bg1"/>
                </a:solidFill>
                <a:effectLst>
                  <a:reflection blurRad="6350" stA="50000" endA="300" endPos="50000" dist="60007" dir="5400000" sy="-100000" algn="bl" rotWithShape="0"/>
                </a:effectLst>
                <a:latin typeface="Bahnschrift Light" panose="020B0502040204020203" pitchFamily="34" charset="0"/>
              </a:rPr>
              <a:t>KNJIŽEVNA</a:t>
            </a:r>
          </a:p>
        </p:txBody>
      </p:sp>
      <p:sp>
        <p:nvSpPr>
          <p:cNvPr id="8" name="TextBox 7">
            <a:extLst>
              <a:ext uri="{FF2B5EF4-FFF2-40B4-BE49-F238E27FC236}">
                <a16:creationId xmlns:a16="http://schemas.microsoft.com/office/drawing/2014/main" xmlns="" id="{90DE88FA-833C-4797-941F-0611E23E4D11}"/>
              </a:ext>
            </a:extLst>
          </p:cNvPr>
          <p:cNvSpPr txBox="1"/>
          <p:nvPr/>
        </p:nvSpPr>
        <p:spPr>
          <a:xfrm>
            <a:off x="6194154" y="3850255"/>
            <a:ext cx="2949846" cy="369332"/>
          </a:xfrm>
          <a:prstGeom prst="rect">
            <a:avLst/>
          </a:prstGeom>
          <a:noFill/>
        </p:spPr>
        <p:txBody>
          <a:bodyPr wrap="none" rtlCol="0">
            <a:spAutoFit/>
          </a:bodyPr>
          <a:lstStyle/>
          <a:p>
            <a:r>
              <a:rPr lang="sr-Latn-RS" sz="1800" dirty="0">
                <a:solidFill>
                  <a:schemeClr val="bg1"/>
                </a:solidFill>
                <a:effectLst>
                  <a:reflection blurRad="6350" stA="50000" endA="300" endPos="50000" dist="60007" dir="5400000" sy="-100000" algn="bl" rotWithShape="0"/>
                </a:effectLst>
                <a:latin typeface="Bahnschrift Light" panose="020B0502040204020203" pitchFamily="34" charset="0"/>
              </a:rPr>
              <a:t>I FILMSKA IKONA XX VEKA</a:t>
            </a:r>
            <a:endParaRPr lang="sr-Latn-RS" dirty="0"/>
          </a:p>
        </p:txBody>
      </p:sp>
      <p:sp>
        <p:nvSpPr>
          <p:cNvPr id="9" name="TextBox 8">
            <a:extLst>
              <a:ext uri="{FF2B5EF4-FFF2-40B4-BE49-F238E27FC236}">
                <a16:creationId xmlns:a16="http://schemas.microsoft.com/office/drawing/2014/main" xmlns="" id="{4519B76C-2F91-49D5-B81E-829D0841AC9C}"/>
              </a:ext>
            </a:extLst>
          </p:cNvPr>
          <p:cNvSpPr txBox="1"/>
          <p:nvPr/>
        </p:nvSpPr>
        <p:spPr>
          <a:xfrm>
            <a:off x="395536" y="6210790"/>
            <a:ext cx="7107908" cy="369332"/>
          </a:xfrm>
          <a:prstGeom prst="rect">
            <a:avLst/>
          </a:prstGeom>
          <a:noFill/>
        </p:spPr>
        <p:txBody>
          <a:bodyPr wrap="none" rtlCol="0">
            <a:spAutoFit/>
          </a:bodyPr>
          <a:lstStyle/>
          <a:p>
            <a:r>
              <a:rPr lang="sr-Latn-RS" dirty="0">
                <a:solidFill>
                  <a:schemeClr val="bg1"/>
                </a:solidFill>
                <a:effectLst>
                  <a:reflection stA="81000" endPos="65000" dist="50800" dir="5400000" sy="-100000" algn="bl" rotWithShape="0"/>
                </a:effectLst>
                <a:latin typeface="Times New Roman" panose="02020603050405020304" pitchFamily="18" charset="0"/>
                <a:cs typeface="Times New Roman" panose="02020603050405020304" pitchFamily="18" charset="0"/>
              </a:rPr>
              <a:t>Buntovnici svoje generacije, </a:t>
            </a:r>
            <a:r>
              <a:rPr lang="sr-Latn-RS" dirty="0">
                <a:solidFill>
                  <a:schemeClr val="bg1"/>
                </a:solidFill>
                <a:effectLst>
                  <a:glow>
                    <a:schemeClr val="accent1">
                      <a:alpha val="23000"/>
                    </a:schemeClr>
                  </a:glow>
                  <a:reflection stA="81000" endPos="65000" dist="50800" dir="5400000" sy="-100000" algn="bl" rotWithShape="0"/>
                </a:effectLst>
                <a:latin typeface="Times New Roman" panose="02020603050405020304" pitchFamily="18" charset="0"/>
                <a:cs typeface="Times New Roman" panose="02020603050405020304" pitchFamily="18" charset="0"/>
              </a:rPr>
              <a:t>obojica</a:t>
            </a:r>
            <a:r>
              <a:rPr lang="sr-Latn-RS" dirty="0">
                <a:solidFill>
                  <a:schemeClr val="bg1"/>
                </a:solidFill>
                <a:effectLst>
                  <a:reflection stA="81000" endPos="65000" dist="50800" dir="5400000" sy="-100000" algn="bl" rotWithShape="0"/>
                </a:effectLst>
                <a:latin typeface="Times New Roman" panose="02020603050405020304" pitchFamily="18" charset="0"/>
                <a:cs typeface="Times New Roman" panose="02020603050405020304" pitchFamily="18" charset="0"/>
              </a:rPr>
              <a:t> su poginuli u automobilskom udesu. </a:t>
            </a:r>
          </a:p>
        </p:txBody>
      </p:sp>
      <p:sp>
        <p:nvSpPr>
          <p:cNvPr id="10" name="TextBox 9"/>
          <p:cNvSpPr txBox="1"/>
          <p:nvPr/>
        </p:nvSpPr>
        <p:spPr>
          <a:xfrm>
            <a:off x="539552" y="4221088"/>
            <a:ext cx="979755" cy="261610"/>
          </a:xfrm>
          <a:prstGeom prst="rect">
            <a:avLst/>
          </a:prstGeom>
          <a:noFill/>
        </p:spPr>
        <p:txBody>
          <a:bodyPr wrap="none" rtlCol="0">
            <a:spAutoFit/>
          </a:bodyPr>
          <a:lstStyle/>
          <a:p>
            <a:r>
              <a:rPr lang="sr-Latn-RS" sz="1100" dirty="0">
                <a:solidFill>
                  <a:schemeClr val="bg1"/>
                </a:solidFill>
                <a:latin typeface="Garamond" pitchFamily="18" charset="0"/>
              </a:rPr>
              <a:t>4. januar 1960.</a:t>
            </a:r>
            <a:endParaRPr lang="en-US" sz="1100" dirty="0">
              <a:solidFill>
                <a:schemeClr val="bg1"/>
              </a:solidFill>
              <a:latin typeface="Garamond" pitchFamily="18" charset="0"/>
            </a:endParaRPr>
          </a:p>
        </p:txBody>
      </p:sp>
      <p:sp>
        <p:nvSpPr>
          <p:cNvPr id="11" name="TextBox 10"/>
          <p:cNvSpPr txBox="1"/>
          <p:nvPr/>
        </p:nvSpPr>
        <p:spPr>
          <a:xfrm>
            <a:off x="7740352" y="6093296"/>
            <a:ext cx="1279517" cy="261610"/>
          </a:xfrm>
          <a:prstGeom prst="rect">
            <a:avLst/>
          </a:prstGeom>
          <a:noFill/>
        </p:spPr>
        <p:txBody>
          <a:bodyPr wrap="none" rtlCol="0">
            <a:spAutoFit/>
          </a:bodyPr>
          <a:lstStyle/>
          <a:p>
            <a:r>
              <a:rPr lang="sr-Latn-RS" sz="1100" dirty="0">
                <a:solidFill>
                  <a:schemeClr val="bg1"/>
                </a:solidFill>
                <a:latin typeface="Garamond" pitchFamily="18" charset="0"/>
              </a:rPr>
              <a:t>30. septembar 1955.</a:t>
            </a:r>
            <a:endParaRPr lang="en-US" sz="1100" dirty="0">
              <a:solidFill>
                <a:schemeClr val="bg1"/>
              </a:solidFill>
              <a:latin typeface="Garamond"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797ABE5-86D8-4C95-9509-2EEFDA1A1F0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83701" y="251937"/>
            <a:ext cx="5376597" cy="4032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xmlns="" id="{48C7D5A4-BAF2-407C-89CE-6FD57D24B142}"/>
              </a:ext>
            </a:extLst>
          </p:cNvPr>
          <p:cNvSpPr txBox="1"/>
          <p:nvPr/>
        </p:nvSpPr>
        <p:spPr>
          <a:xfrm>
            <a:off x="179512" y="5265748"/>
            <a:ext cx="8352928" cy="1323439"/>
          </a:xfrm>
          <a:prstGeom prst="rect">
            <a:avLst/>
          </a:prstGeom>
          <a:noFill/>
        </p:spPr>
        <p:txBody>
          <a:bodyPr wrap="square" rtlCol="0">
            <a:spAutoFit/>
          </a:bodyPr>
          <a:lstStyle/>
          <a:p>
            <a:r>
              <a:rPr lang="sr-Latn-RS" sz="1600" dirty="0">
                <a:solidFill>
                  <a:srgbClr val="642F04"/>
                </a:solidFill>
                <a:latin typeface="Times New Roman" panose="02020603050405020304" pitchFamily="18" charset="0"/>
                <a:cs typeface="Times New Roman" panose="02020603050405020304" pitchFamily="18" charset="0"/>
              </a:rPr>
              <a:t>Hvala na pažnji.</a:t>
            </a:r>
          </a:p>
          <a:p>
            <a:endParaRPr lang="sr-Latn-RS" sz="1600" dirty="0">
              <a:solidFill>
                <a:srgbClr val="642F04"/>
              </a:solidFill>
              <a:latin typeface="Times New Roman" panose="02020603050405020304" pitchFamily="18" charset="0"/>
              <a:cs typeface="Times New Roman" panose="02020603050405020304" pitchFamily="18" charset="0"/>
            </a:endParaRPr>
          </a:p>
          <a:p>
            <a:r>
              <a:rPr lang="sr-Latn-RS" sz="1600" dirty="0">
                <a:solidFill>
                  <a:srgbClr val="642F04"/>
                </a:solidFill>
                <a:latin typeface="Times New Roman" panose="02020603050405020304" pitchFamily="18" charset="0"/>
                <a:cs typeface="Times New Roman" panose="02020603050405020304" pitchFamily="18" charset="0"/>
              </a:rPr>
              <a:t>Autor izložbe: Ilija Čanak,</a:t>
            </a:r>
          </a:p>
          <a:p>
            <a:r>
              <a:rPr lang="sr-Latn-RS" sz="1600" dirty="0">
                <a:solidFill>
                  <a:srgbClr val="642F04"/>
                </a:solidFill>
                <a:latin typeface="Times New Roman" panose="02020603050405020304" pitchFamily="18" charset="0"/>
                <a:cs typeface="Times New Roman" panose="02020603050405020304" pitchFamily="18" charset="0"/>
              </a:rPr>
              <a:t>Seminarska biblioteka za Romanistiku</a:t>
            </a:r>
          </a:p>
          <a:p>
            <a:r>
              <a:rPr lang="sr-Latn-RS" sz="1600" dirty="0">
                <a:solidFill>
                  <a:srgbClr val="642F04"/>
                </a:solidFill>
                <a:latin typeface="Times New Roman" panose="02020603050405020304" pitchFamily="18" charset="0"/>
                <a:cs typeface="Times New Roman" panose="02020603050405020304" pitchFamily="18" charset="0"/>
              </a:rPr>
              <a:t>Za izradu izložbe obilato je korišćen bogati seminarski fond, te preporučujemo da ga posetite.</a:t>
            </a:r>
          </a:p>
        </p:txBody>
      </p:sp>
    </p:spTree>
    <p:extLst>
      <p:ext uri="{BB962C8B-B14F-4D97-AF65-F5344CB8AC3E}">
        <p14:creationId xmlns:p14="http://schemas.microsoft.com/office/powerpoint/2010/main" xmlns="" val="836136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186260"/>
            <a:ext cx="6391622" cy="687610"/>
          </a:xfrm>
        </p:spPr>
        <p:txBody>
          <a:bodyPr>
            <a:normAutofit/>
          </a:bodyPr>
          <a:lstStyle/>
          <a:p>
            <a:r>
              <a:rPr lang="sr-Latn-RS" sz="2700" dirty="0">
                <a:solidFill>
                  <a:srgbClr val="663300"/>
                </a:solidFill>
                <a:latin typeface="Algerian" pitchFamily="82" charset="0"/>
              </a:rPr>
              <a:t>Alber Kami (7. 11. 1913 – 4. 1. 1960)</a:t>
            </a:r>
            <a:endParaRPr lang="sr-Latn-RS" dirty="0">
              <a:solidFill>
                <a:srgbClr val="663300"/>
              </a:solidFill>
            </a:endParaRPr>
          </a:p>
        </p:txBody>
      </p:sp>
      <p:sp>
        <p:nvSpPr>
          <p:cNvPr id="3" name="Content Placeholder 2"/>
          <p:cNvSpPr>
            <a:spLocks noGrp="1"/>
          </p:cNvSpPr>
          <p:nvPr>
            <p:ph idx="1"/>
          </p:nvPr>
        </p:nvSpPr>
        <p:spPr>
          <a:xfrm>
            <a:off x="224720" y="3742527"/>
            <a:ext cx="4423480" cy="2585408"/>
          </a:xfrm>
        </p:spPr>
        <p:txBody>
          <a:bodyPr>
            <a:normAutofit fontScale="77500" lnSpcReduction="20000"/>
          </a:bodyPr>
          <a:lstStyle/>
          <a:p>
            <a:pPr algn="just"/>
            <a:r>
              <a:rPr lang="sr-Latn-RS" sz="2600" i="1" dirty="0">
                <a:solidFill>
                  <a:schemeClr val="bg2"/>
                </a:solidFill>
                <a:latin typeface="Times New Roman" pitchFamily="18" charset="0"/>
                <a:cs typeface="Times New Roman" pitchFamily="18" charset="0"/>
              </a:rPr>
              <a:t>Albert Kami bio je samo dečak koji je sanjao da postane fudbalski golman. Odrastao je u Alžiru bez oca i uz nepismenu i nagluvu majku, koja je bila česta tema njegovih knjiga. Od oca, od koga je posle Prvog svetskog rata ostala samo bleda fotografija, nasledio je prezir prema ratu. Od autistične majke španskog porekla, spremačice, nasledio je taj čulni osećaj sveta. </a:t>
            </a:r>
          </a:p>
          <a:p>
            <a:pPr algn="just"/>
            <a:endParaRPr lang="sr-Latn-RS" dirty="0">
              <a:solidFill>
                <a:schemeClr val="accent6">
                  <a:lumMod val="50000"/>
                </a:schemeClr>
              </a:solidFill>
            </a:endParaRPr>
          </a:p>
          <a:p>
            <a:pPr algn="just"/>
            <a:endParaRPr lang="sr-Latn-RS" dirty="0">
              <a:solidFill>
                <a:schemeClr val="accent6">
                  <a:lumMod val="50000"/>
                </a:schemeClr>
              </a:solidFill>
            </a:endParaRPr>
          </a:p>
          <a:p>
            <a:pPr algn="just"/>
            <a:endParaRPr lang="sr-Latn-RS" dirty="0">
              <a:solidFill>
                <a:schemeClr val="accent6">
                  <a:lumMod val="50000"/>
                </a:schemeClr>
              </a:solidFill>
            </a:endParaRPr>
          </a:p>
          <a:p>
            <a:pPr algn="just"/>
            <a:endParaRPr lang="sr-Latn-RS" dirty="0">
              <a:solidFill>
                <a:schemeClr val="accent6">
                  <a:lumMod val="50000"/>
                </a:schemeClr>
              </a:solidFill>
            </a:endParaRPr>
          </a:p>
          <a:p>
            <a:endParaRPr lang="en-US" dirty="0"/>
          </a:p>
        </p:txBody>
      </p:sp>
      <p:pic>
        <p:nvPicPr>
          <p:cNvPr id="4" name="Picture 3" descr="camus43.jpg"/>
          <p:cNvPicPr>
            <a:picLocks noChangeAspect="1"/>
          </p:cNvPicPr>
          <p:nvPr/>
        </p:nvPicPr>
        <p:blipFill>
          <a:blip r:embed="rId3" cstate="print">
            <a:duotone>
              <a:prstClr val="black"/>
              <a:schemeClr val="accent2">
                <a:tint val="45000"/>
                <a:satMod val="400000"/>
              </a:schemeClr>
            </a:duotone>
          </a:blip>
          <a:stretch>
            <a:fillRect/>
          </a:stretch>
        </p:blipFill>
        <p:spPr>
          <a:xfrm>
            <a:off x="6156176" y="980728"/>
            <a:ext cx="2808312" cy="5250176"/>
          </a:xfrm>
          <a:prstGeom prst="rect">
            <a:avLst/>
          </a:prstGeom>
          <a:ln>
            <a:noFill/>
          </a:ln>
          <a:effectLst>
            <a:softEdge rad="112500"/>
          </a:effectLst>
        </p:spPr>
      </p:pic>
      <p:sp>
        <p:nvSpPr>
          <p:cNvPr id="5" name="TextBox 4"/>
          <p:cNvSpPr txBox="1"/>
          <p:nvPr/>
        </p:nvSpPr>
        <p:spPr>
          <a:xfrm>
            <a:off x="6876256" y="6230904"/>
            <a:ext cx="2365717" cy="369332"/>
          </a:xfrm>
          <a:prstGeom prst="rect">
            <a:avLst/>
          </a:prstGeom>
          <a:noFill/>
        </p:spPr>
        <p:txBody>
          <a:bodyPr wrap="square" rtlCol="0">
            <a:spAutoFit/>
          </a:bodyPr>
          <a:lstStyle/>
          <a:p>
            <a:r>
              <a:rPr lang="sr-Latn-RS" dirty="0">
                <a:solidFill>
                  <a:schemeClr val="bg2"/>
                </a:solidFill>
              </a:rPr>
              <a:t>Kami sa tri godine.</a:t>
            </a:r>
            <a:endParaRPr lang="en-US" dirty="0">
              <a:solidFill>
                <a:schemeClr val="bg2"/>
              </a:solidFill>
            </a:endParaRPr>
          </a:p>
        </p:txBody>
      </p:sp>
    </p:spTree>
  </p:cSld>
  <p:clrMapOvr>
    <a:masterClrMapping/>
  </p:clrMapOvr>
  <p:transition>
    <p:pull dir="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solidFill>
                  <a:srgbClr val="642F04"/>
                </a:solidFill>
                <a:latin typeface="Algerian" pitchFamily="82" charset="0"/>
              </a:rPr>
              <a:t>siromaštvo</a:t>
            </a:r>
            <a:endParaRPr lang="en-US" dirty="0">
              <a:solidFill>
                <a:srgbClr val="642F04"/>
              </a:solidFill>
              <a:latin typeface="Algerian" pitchFamily="82" charset="0"/>
            </a:endParaRPr>
          </a:p>
        </p:txBody>
      </p:sp>
      <p:sp>
        <p:nvSpPr>
          <p:cNvPr id="3" name="Content Placeholder 2"/>
          <p:cNvSpPr>
            <a:spLocks noGrp="1"/>
          </p:cNvSpPr>
          <p:nvPr>
            <p:ph idx="1"/>
          </p:nvPr>
        </p:nvSpPr>
        <p:spPr>
          <a:xfrm>
            <a:off x="304800" y="1628800"/>
            <a:ext cx="5059288" cy="5040560"/>
          </a:xfrm>
        </p:spPr>
        <p:txBody>
          <a:bodyPr>
            <a:normAutofit fontScale="92500"/>
          </a:bodyPr>
          <a:lstStyle/>
          <a:p>
            <a:r>
              <a:rPr lang="sr-Latn-RS" dirty="0">
                <a:solidFill>
                  <a:srgbClr val="642F04"/>
                </a:solidFill>
                <a:latin typeface="Times New Roman" pitchFamily="18" charset="0"/>
                <a:cs typeface="Times New Roman" pitchFamily="18" charset="0"/>
              </a:rPr>
              <a:t>“</a:t>
            </a:r>
            <a:r>
              <a:rPr lang="vi-VN" i="1" dirty="0">
                <a:solidFill>
                  <a:srgbClr val="642F04"/>
                </a:solidFill>
                <a:latin typeface="Times New Roman" pitchFamily="18" charset="0"/>
                <a:cs typeface="Times New Roman" pitchFamily="18" charset="0"/>
              </a:rPr>
              <a:t>Odrastao sam na moru i siromaštvo mi je izgledalo tako raskošno; onda sam ostao bez mora i otkrio da je raskoš sumorna, a siromaštvo nepodnošljivo. Od tada čekam. Čekam lađe koje se vraćaju, dom na vodi, prozračan dan. Strpljiv sam, učtiv, iz sve snage. Viđaju me kako prolazim lepim, otmenim ulicama, kako se divim pejzažima, tapšem kao i svi ostali, rukujem se, ali nisam ja taj koji govori. Hvale me, pomalo sanjarim, vređaju me, jedva da se čudim. Onda zaboravljam i osmehujem se onome ko me vređa ili suviše učtivo pozdravljam nekog koga volim. Šta ja tu mogu, kad u mom pamćenju postoji samo jedna slika? Na kraju, traže od mene da kažem ko sam. „Još ništa, još ništa…“</a:t>
            </a:r>
            <a:endParaRPr lang="sr-Latn-RS" i="1" dirty="0">
              <a:solidFill>
                <a:srgbClr val="642F04"/>
              </a:solidFill>
              <a:latin typeface="Times New Roman" pitchFamily="18" charset="0"/>
              <a:cs typeface="Times New Roman" pitchFamily="18" charset="0"/>
            </a:endParaRPr>
          </a:p>
          <a:p>
            <a:endParaRPr lang="vi-VN" i="1" dirty="0">
              <a:latin typeface="Times New Roman" pitchFamily="18" charset="0"/>
              <a:cs typeface="Times New Roman" pitchFamily="18" charset="0"/>
            </a:endParaRPr>
          </a:p>
          <a:p>
            <a:pPr algn="r"/>
            <a:r>
              <a:rPr lang="vi-VN" dirty="0"/>
              <a:t>B</a:t>
            </a:r>
            <a:r>
              <a:rPr lang="sr-Latn-RS" dirty="0">
                <a:solidFill>
                  <a:schemeClr val="accent2">
                    <a:lumMod val="50000"/>
                  </a:schemeClr>
                </a:solidFill>
              </a:rPr>
              <a:t>rodski dnevnik</a:t>
            </a:r>
            <a:r>
              <a:rPr lang="vi-VN" dirty="0">
                <a:solidFill>
                  <a:schemeClr val="accent2">
                    <a:lumMod val="50000"/>
                  </a:schemeClr>
                </a:solidFill>
              </a:rPr>
              <a:t>, </a:t>
            </a:r>
            <a:r>
              <a:rPr lang="sr-Latn-RS" dirty="0">
                <a:solidFill>
                  <a:schemeClr val="accent2">
                    <a:lumMod val="50000"/>
                  </a:schemeClr>
                </a:solidFill>
              </a:rPr>
              <a:t>Alber Kami</a:t>
            </a:r>
            <a:endParaRPr lang="vi-VN" dirty="0">
              <a:solidFill>
                <a:schemeClr val="accent2">
                  <a:lumMod val="50000"/>
                </a:schemeClr>
              </a:solidFill>
            </a:endParaRPr>
          </a:p>
          <a:p>
            <a:endParaRPr lang="en-US" dirty="0"/>
          </a:p>
        </p:txBody>
      </p:sp>
      <p:pic>
        <p:nvPicPr>
          <p:cNvPr id="5" name="Picture 4" descr="camus53.jpg"/>
          <p:cNvPicPr>
            <a:picLocks noChangeAspect="1"/>
          </p:cNvPicPr>
          <p:nvPr/>
        </p:nvPicPr>
        <p:blipFill>
          <a:blip r:embed="rId3" cstate="print"/>
          <a:stretch>
            <a:fillRect/>
          </a:stretch>
        </p:blipFill>
        <p:spPr>
          <a:xfrm>
            <a:off x="5652120" y="1196752"/>
            <a:ext cx="3398869" cy="5052116"/>
          </a:xfrm>
          <a:prstGeom prst="rect">
            <a:avLst/>
          </a:prstGeom>
        </p:spPr>
      </p:pic>
      <p:sp>
        <p:nvSpPr>
          <p:cNvPr id="7" name="TextBox 6"/>
          <p:cNvSpPr txBox="1"/>
          <p:nvPr/>
        </p:nvSpPr>
        <p:spPr>
          <a:xfrm>
            <a:off x="6516216" y="6381328"/>
            <a:ext cx="2376264" cy="276999"/>
          </a:xfrm>
          <a:prstGeom prst="rect">
            <a:avLst/>
          </a:prstGeom>
          <a:noFill/>
        </p:spPr>
        <p:txBody>
          <a:bodyPr wrap="square" rtlCol="0">
            <a:spAutoFit/>
          </a:bodyPr>
          <a:lstStyle/>
          <a:p>
            <a:r>
              <a:rPr lang="sr-Latn-RS" sz="1200" dirty="0">
                <a:solidFill>
                  <a:srgbClr val="642F04"/>
                </a:solidFill>
                <a:latin typeface="Times New Roman" pitchFamily="18" charset="0"/>
                <a:cs typeface="Times New Roman" pitchFamily="18" charset="0"/>
              </a:rPr>
              <a:t>Potvrda za dobro vladanje u školi</a:t>
            </a:r>
            <a:r>
              <a:rPr lang="sr-Latn-RS" sz="1200" dirty="0">
                <a:solidFill>
                  <a:srgbClr val="642F04"/>
                </a:solidFill>
              </a:rPr>
              <a:t>.</a:t>
            </a:r>
            <a:endParaRPr lang="en-US" sz="1200" dirty="0">
              <a:solidFill>
                <a:srgbClr val="642F04"/>
              </a:solidFill>
            </a:endParaRPr>
          </a:p>
        </p:txBody>
      </p:sp>
    </p:spTree>
  </p:cSld>
  <p:clrMapOvr>
    <a:masterClrMapping/>
  </p:clrMapOvr>
  <p:transition>
    <p:pull dir="d"/>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pic>
        <p:nvPicPr>
          <p:cNvPr id="4" name="Picture 3" descr="camus52.jpg"/>
          <p:cNvPicPr>
            <a:picLocks noChangeAspect="1"/>
          </p:cNvPicPr>
          <p:nvPr/>
        </p:nvPicPr>
        <p:blipFill>
          <a:blip r:embed="rId3" cstate="print">
            <a:duotone>
              <a:prstClr val="black"/>
              <a:srgbClr val="D9C3A5">
                <a:tint val="50000"/>
                <a:satMod val="180000"/>
              </a:srgbClr>
            </a:duotone>
          </a:blip>
          <a:stretch>
            <a:fillRect/>
          </a:stretch>
        </p:blipFill>
        <p:spPr>
          <a:xfrm>
            <a:off x="323528" y="188640"/>
            <a:ext cx="2520280" cy="3312949"/>
          </a:xfrm>
          <a:prstGeom prst="rect">
            <a:avLst/>
          </a:prstGeom>
        </p:spPr>
      </p:pic>
      <p:pic>
        <p:nvPicPr>
          <p:cNvPr id="5" name="Picture 4" descr="camus55.jpg"/>
          <p:cNvPicPr>
            <a:picLocks noChangeAspect="1"/>
          </p:cNvPicPr>
          <p:nvPr/>
        </p:nvPicPr>
        <p:blipFill>
          <a:blip r:embed="rId4" cstate="print">
            <a:duotone>
              <a:prstClr val="black"/>
              <a:srgbClr val="D9C3A5">
                <a:tint val="50000"/>
                <a:satMod val="180000"/>
              </a:srgbClr>
            </a:duotone>
          </a:blip>
          <a:stretch>
            <a:fillRect/>
          </a:stretch>
        </p:blipFill>
        <p:spPr>
          <a:xfrm>
            <a:off x="6948264" y="188639"/>
            <a:ext cx="2079900" cy="3024337"/>
          </a:xfrm>
          <a:prstGeom prst="rect">
            <a:avLst/>
          </a:prstGeom>
        </p:spPr>
      </p:pic>
      <p:sp>
        <p:nvSpPr>
          <p:cNvPr id="6" name="TextBox 5"/>
          <p:cNvSpPr txBox="1"/>
          <p:nvPr/>
        </p:nvSpPr>
        <p:spPr>
          <a:xfrm>
            <a:off x="251520" y="3520285"/>
            <a:ext cx="2808312" cy="830997"/>
          </a:xfrm>
          <a:prstGeom prst="rect">
            <a:avLst/>
          </a:prstGeom>
          <a:solidFill>
            <a:srgbClr val="FFFFFF">
              <a:shade val="85000"/>
              <a:alpha val="36000"/>
            </a:srgbClr>
          </a:solidFill>
        </p:spPr>
        <p:txBody>
          <a:bodyPr wrap="square" rtlCol="0">
            <a:spAutoFit/>
          </a:bodyPr>
          <a:lstStyle/>
          <a:p>
            <a:pPr algn="ctr"/>
            <a:r>
              <a:rPr lang="sr-Latn-RS" sz="1200" dirty="0">
                <a:solidFill>
                  <a:srgbClr val="663300"/>
                </a:solidFill>
                <a:latin typeface="Times New Roman" panose="02020603050405020304" pitchFamily="18" charset="0"/>
                <a:cs typeface="Times New Roman" panose="02020603050405020304" pitchFamily="18" charset="0"/>
              </a:rPr>
              <a:t>Lisijen Kami, Alberov otac, ranjen 11. oktobra na frontu na Marni, da bi samo šest dana posle podlegao zadobijenim ranama, 17. oktobra 1914..</a:t>
            </a:r>
            <a:endParaRPr lang="en-US" sz="1200" dirty="0">
              <a:solidFill>
                <a:srgbClr val="6633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292080" y="188640"/>
            <a:ext cx="1584176" cy="1708160"/>
          </a:xfrm>
          <a:prstGeom prst="rect">
            <a:avLst/>
          </a:prstGeom>
          <a:solidFill>
            <a:srgbClr val="FFFFFF">
              <a:shade val="85000"/>
              <a:alpha val="32000"/>
            </a:srgbClr>
          </a:solidFill>
        </p:spPr>
        <p:txBody>
          <a:bodyPr wrap="square" rtlCol="0">
            <a:spAutoFit/>
          </a:bodyPr>
          <a:lstStyle/>
          <a:p>
            <a:r>
              <a:rPr lang="sr-Latn-RS" sz="1200" i="1" dirty="0">
                <a:solidFill>
                  <a:srgbClr val="663300"/>
                </a:solidFill>
                <a:latin typeface="Times New Roman" pitchFamily="18" charset="0"/>
                <a:cs typeface="Times New Roman" pitchFamily="18" charset="0"/>
              </a:rPr>
              <a:t>“Mislim da sam čitavog života cenio ono najsvetije u detetu, a to je pravo da traži istinu.”</a:t>
            </a:r>
          </a:p>
          <a:p>
            <a:endParaRPr lang="sr-Latn-RS" sz="1200" i="1" dirty="0">
              <a:solidFill>
                <a:srgbClr val="663300"/>
              </a:solidFill>
              <a:latin typeface="Times New Roman" pitchFamily="18" charset="0"/>
              <a:cs typeface="Times New Roman" pitchFamily="18" charset="0"/>
            </a:endParaRPr>
          </a:p>
          <a:p>
            <a:r>
              <a:rPr lang="sr-Latn-RS" sz="1100" dirty="0">
                <a:solidFill>
                  <a:srgbClr val="663300"/>
                </a:solidFill>
                <a:latin typeface="Times New Roman" pitchFamily="18" charset="0"/>
                <a:cs typeface="Times New Roman" pitchFamily="18" charset="0"/>
              </a:rPr>
              <a:t>Iz pisma Luja Žermena Alberu Kamiju  30. aprila 1959. </a:t>
            </a:r>
            <a:endParaRPr lang="en-US" sz="1100" dirty="0">
              <a:solidFill>
                <a:srgbClr val="663300"/>
              </a:solidFill>
              <a:latin typeface="Times New Roman" pitchFamily="18" charset="0"/>
              <a:cs typeface="Times New Roman" pitchFamily="18" charset="0"/>
            </a:endParaRPr>
          </a:p>
        </p:txBody>
      </p:sp>
      <p:pic>
        <p:nvPicPr>
          <p:cNvPr id="8" name="Picture 7" descr="camus48.jpg"/>
          <p:cNvPicPr>
            <a:picLocks noChangeAspect="1"/>
          </p:cNvPicPr>
          <p:nvPr/>
        </p:nvPicPr>
        <p:blipFill>
          <a:blip r:embed="rId5" cstate="print">
            <a:duotone>
              <a:prstClr val="black"/>
              <a:srgbClr val="D9C3A5">
                <a:tint val="50000"/>
                <a:satMod val="180000"/>
              </a:srgbClr>
            </a:duotone>
          </a:blip>
          <a:stretch>
            <a:fillRect/>
          </a:stretch>
        </p:blipFill>
        <p:spPr>
          <a:xfrm>
            <a:off x="5436096" y="3789040"/>
            <a:ext cx="3563888" cy="2593661"/>
          </a:xfrm>
          <a:prstGeom prst="rect">
            <a:avLst/>
          </a:prstGeom>
        </p:spPr>
      </p:pic>
      <p:sp>
        <p:nvSpPr>
          <p:cNvPr id="9" name="TextBox 8"/>
          <p:cNvSpPr txBox="1"/>
          <p:nvPr/>
        </p:nvSpPr>
        <p:spPr>
          <a:xfrm>
            <a:off x="6300192" y="6453336"/>
            <a:ext cx="2117439" cy="276999"/>
          </a:xfrm>
          <a:prstGeom prst="rect">
            <a:avLst/>
          </a:prstGeom>
          <a:solidFill>
            <a:srgbClr val="FFFFFF">
              <a:shade val="85000"/>
              <a:alpha val="48000"/>
            </a:srgbClr>
          </a:solidFill>
        </p:spPr>
        <p:txBody>
          <a:bodyPr wrap="none" rtlCol="0">
            <a:spAutoFit/>
          </a:bodyPr>
          <a:lstStyle/>
          <a:p>
            <a:r>
              <a:rPr lang="sr-Latn-RS" sz="1200" dirty="0">
                <a:solidFill>
                  <a:srgbClr val="663300"/>
                </a:solidFill>
                <a:latin typeface="Times New Roman" pitchFamily="18" charset="0"/>
                <a:cs typeface="Times New Roman" pitchFamily="18" charset="0"/>
              </a:rPr>
              <a:t>Katrin Sentes, Alberova majka.</a:t>
            </a:r>
            <a:endParaRPr lang="en-US" sz="1200" dirty="0">
              <a:solidFill>
                <a:srgbClr val="663300"/>
              </a:solidFill>
              <a:latin typeface="Times New Roman" pitchFamily="18" charset="0"/>
              <a:cs typeface="Times New Roman" pitchFamily="18" charset="0"/>
            </a:endParaRPr>
          </a:p>
        </p:txBody>
      </p:sp>
      <p:sp>
        <p:nvSpPr>
          <p:cNvPr id="11" name="TextBox 10"/>
          <p:cNvSpPr txBox="1"/>
          <p:nvPr/>
        </p:nvSpPr>
        <p:spPr>
          <a:xfrm rot="21360958">
            <a:off x="260062" y="4395616"/>
            <a:ext cx="2553686" cy="954107"/>
          </a:xfrm>
          <a:prstGeom prst="rect">
            <a:avLst/>
          </a:prstGeom>
          <a:noFill/>
        </p:spPr>
        <p:txBody>
          <a:bodyPr wrap="square" rtlCol="0">
            <a:spAutoFit/>
          </a:bodyPr>
          <a:lstStyle/>
          <a:p>
            <a:r>
              <a:rPr lang="sr-Latn-RS" sz="1400" i="1" dirty="0">
                <a:solidFill>
                  <a:srgbClr val="663300"/>
                </a:solidFill>
                <a:latin typeface="Times New Roman" pitchFamily="18" charset="0"/>
                <a:cs typeface="Times New Roman" pitchFamily="18" charset="0"/>
              </a:rPr>
              <a:t>- Vaša majka je preko dana spremala kuće</a:t>
            </a:r>
            <a:r>
              <a:rPr lang="en-US" sz="1400" i="1" dirty="0">
                <a:solidFill>
                  <a:srgbClr val="663300"/>
                </a:solidFill>
                <a:latin typeface="Times New Roman" pitchFamily="18" charset="0"/>
                <a:cs typeface="Times New Roman" pitchFamily="18" charset="0"/>
              </a:rPr>
              <a:t>.</a:t>
            </a:r>
            <a:r>
              <a:rPr lang="sr-Latn-RS" sz="1400" i="1" dirty="0">
                <a:solidFill>
                  <a:srgbClr val="663300"/>
                </a:solidFill>
                <a:latin typeface="Times New Roman" pitchFamily="18" charset="0"/>
                <a:cs typeface="Times New Roman" pitchFamily="18" charset="0"/>
              </a:rPr>
              <a:t> Ko je vodio računa o vama tokom dana?</a:t>
            </a:r>
          </a:p>
          <a:p>
            <a:r>
              <a:rPr lang="sr-Latn-RS" sz="1400" i="1" dirty="0">
                <a:solidFill>
                  <a:srgbClr val="663300"/>
                </a:solidFill>
                <a:latin typeface="Times New Roman" pitchFamily="18" charset="0"/>
                <a:cs typeface="Times New Roman" pitchFamily="18" charset="0"/>
              </a:rPr>
              <a:t>- Moja baka. I to vrlo strogo.</a:t>
            </a:r>
            <a:endParaRPr lang="en-US" sz="1400" i="1" dirty="0">
              <a:solidFill>
                <a:srgbClr val="663300"/>
              </a:solidFill>
              <a:latin typeface="Times New Roman" pitchFamily="18" charset="0"/>
              <a:cs typeface="Times New Roman" pitchFamily="18" charset="0"/>
            </a:endParaRPr>
          </a:p>
        </p:txBody>
      </p:sp>
      <p:pic>
        <p:nvPicPr>
          <p:cNvPr id="12" name="Picture 11" descr="camus50.jpg"/>
          <p:cNvPicPr>
            <a:picLocks noChangeAspect="1"/>
          </p:cNvPicPr>
          <p:nvPr/>
        </p:nvPicPr>
        <p:blipFill>
          <a:blip r:embed="rId6" cstate="print">
            <a:duotone>
              <a:prstClr val="black"/>
              <a:srgbClr val="D9C3A5">
                <a:tint val="50000"/>
                <a:satMod val="180000"/>
              </a:srgbClr>
            </a:duotone>
          </a:blip>
          <a:stretch>
            <a:fillRect/>
          </a:stretch>
        </p:blipFill>
        <p:spPr>
          <a:xfrm>
            <a:off x="3131840" y="188640"/>
            <a:ext cx="1921457" cy="6165304"/>
          </a:xfrm>
          <a:prstGeom prst="rect">
            <a:avLst/>
          </a:prstGeom>
        </p:spPr>
      </p:pic>
      <p:sp>
        <p:nvSpPr>
          <p:cNvPr id="15" name="TextBox 14"/>
          <p:cNvSpPr txBox="1"/>
          <p:nvPr/>
        </p:nvSpPr>
        <p:spPr>
          <a:xfrm>
            <a:off x="581555" y="6453336"/>
            <a:ext cx="4844147" cy="276999"/>
          </a:xfrm>
          <a:prstGeom prst="rect">
            <a:avLst/>
          </a:prstGeom>
          <a:solidFill>
            <a:srgbClr val="FFFFFF">
              <a:shade val="85000"/>
              <a:alpha val="46000"/>
            </a:srgbClr>
          </a:solidFill>
        </p:spPr>
        <p:txBody>
          <a:bodyPr wrap="none" rtlCol="0">
            <a:spAutoFit/>
          </a:bodyPr>
          <a:lstStyle/>
          <a:p>
            <a:r>
              <a:rPr lang="sr-Latn-RS" sz="1200" dirty="0">
                <a:solidFill>
                  <a:srgbClr val="663300"/>
                </a:solidFill>
                <a:latin typeface="Times New Roman" pitchFamily="18" charset="0"/>
                <a:cs typeface="Times New Roman" pitchFamily="18" charset="0"/>
              </a:rPr>
              <a:t>Katrin Sentes, Alberova baka. Šiba je bila redovan rekvizit pri vaspitavanju.</a:t>
            </a:r>
            <a:endParaRPr lang="en-US" sz="1200" dirty="0">
              <a:solidFill>
                <a:srgbClr val="663300"/>
              </a:solidFill>
              <a:latin typeface="Times New Roman" pitchFamily="18" charset="0"/>
              <a:cs typeface="Times New Roman" pitchFamily="18" charset="0"/>
            </a:endParaRPr>
          </a:p>
        </p:txBody>
      </p:sp>
      <p:sp>
        <p:nvSpPr>
          <p:cNvPr id="16" name="TextBox 15"/>
          <p:cNvSpPr txBox="1"/>
          <p:nvPr/>
        </p:nvSpPr>
        <p:spPr>
          <a:xfrm rot="21135377">
            <a:off x="276961" y="5514423"/>
            <a:ext cx="2520280" cy="861774"/>
          </a:xfrm>
          <a:prstGeom prst="rect">
            <a:avLst/>
          </a:prstGeom>
          <a:noFill/>
        </p:spPr>
        <p:txBody>
          <a:bodyPr wrap="square" rtlCol="0">
            <a:spAutoFit/>
          </a:bodyPr>
          <a:lstStyle/>
          <a:p>
            <a:r>
              <a:rPr lang="sr-Latn-RS" sz="1600" i="1" dirty="0">
                <a:solidFill>
                  <a:srgbClr val="663300"/>
                </a:solidFill>
                <a:latin typeface="Times New Roman" pitchFamily="18" charset="0"/>
                <a:cs typeface="Times New Roman" pitchFamily="18" charset="0"/>
              </a:rPr>
              <a:t>“Oduvek sam očajnički voleo svoju majku”</a:t>
            </a:r>
          </a:p>
          <a:p>
            <a:pPr algn="r"/>
            <a:r>
              <a:rPr lang="sr-Latn-RS" dirty="0">
                <a:solidFill>
                  <a:srgbClr val="663300"/>
                </a:solidFill>
                <a:latin typeface="Times New Roman" pitchFamily="18" charset="0"/>
                <a:cs typeface="Times New Roman" pitchFamily="18" charset="0"/>
              </a:rPr>
              <a:t>Zapisi</a:t>
            </a:r>
            <a:endParaRPr lang="en-US" dirty="0">
              <a:solidFill>
                <a:srgbClr val="66330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C03042F7-ABDF-4F1F-8791-491E2D475E46}"/>
              </a:ext>
            </a:extLst>
          </p:cNvPr>
          <p:cNvSpPr txBox="1"/>
          <p:nvPr/>
        </p:nvSpPr>
        <p:spPr>
          <a:xfrm>
            <a:off x="5089301" y="2271855"/>
            <a:ext cx="1822959" cy="1446550"/>
          </a:xfrm>
          <a:prstGeom prst="rect">
            <a:avLst/>
          </a:prstGeom>
          <a:solidFill>
            <a:srgbClr val="FFFFFF">
              <a:shade val="85000"/>
              <a:alpha val="42000"/>
            </a:srgbClr>
          </a:solidFill>
        </p:spPr>
        <p:txBody>
          <a:bodyPr wrap="square" rtlCol="0">
            <a:spAutoFit/>
          </a:bodyPr>
          <a:lstStyle/>
          <a:p>
            <a:pPr algn="ctr"/>
            <a:r>
              <a:rPr lang="sr-Latn-RS" sz="1100" dirty="0">
                <a:solidFill>
                  <a:srgbClr val="663300"/>
                </a:solidFill>
                <a:latin typeface="Times New Roman" pitchFamily="18" charset="0"/>
                <a:cs typeface="Times New Roman" pitchFamily="18" charset="0"/>
              </a:rPr>
              <a:t>Žermen je bio učitelj koga je Kami uvek izdvajao kao bitnu figuru koja mu je pomogla da dobije stipendiju i nastavi gimnazijsko obrazovanje. Kami mu se odužio prilikom primanja Nobelove nagrade.</a:t>
            </a:r>
            <a:endParaRPr lang="sr-Latn-RS" sz="1100" dirty="0"/>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camus46.jpg"/>
          <p:cNvPicPr>
            <a:picLocks noChangeAspect="1"/>
          </p:cNvPicPr>
          <p:nvPr/>
        </p:nvPicPr>
        <p:blipFill>
          <a:blip r:embed="rId3" cstate="print">
            <a:duotone>
              <a:prstClr val="black"/>
              <a:srgbClr val="D9C3A5">
                <a:tint val="50000"/>
                <a:satMod val="180000"/>
              </a:srgbClr>
            </a:duotone>
          </a:blip>
          <a:stretch>
            <a:fillRect/>
          </a:stretch>
        </p:blipFill>
        <p:spPr>
          <a:xfrm>
            <a:off x="798706" y="171563"/>
            <a:ext cx="7517710" cy="5966314"/>
          </a:xfrm>
          <a:prstGeom prst="rect">
            <a:avLst/>
          </a:prstGeom>
        </p:spPr>
      </p:pic>
      <p:sp>
        <p:nvSpPr>
          <p:cNvPr id="3" name="TextBox 2"/>
          <p:cNvSpPr txBox="1"/>
          <p:nvPr/>
        </p:nvSpPr>
        <p:spPr>
          <a:xfrm>
            <a:off x="575556" y="6224772"/>
            <a:ext cx="7992888" cy="461665"/>
          </a:xfrm>
          <a:prstGeom prst="rect">
            <a:avLst/>
          </a:prstGeom>
          <a:solidFill>
            <a:srgbClr val="FFFFFF">
              <a:shade val="85000"/>
              <a:alpha val="54000"/>
            </a:srgbClr>
          </a:solidFill>
        </p:spPr>
        <p:txBody>
          <a:bodyPr wrap="square" rtlCol="0">
            <a:spAutoFit/>
          </a:bodyPr>
          <a:lstStyle/>
          <a:p>
            <a:pPr algn="ctr"/>
            <a:r>
              <a:rPr lang="sr-Latn-RS" sz="1200" dirty="0">
                <a:solidFill>
                  <a:srgbClr val="663300"/>
                </a:solidFill>
                <a:latin typeface="Times New Roman" pitchFamily="18" charset="0"/>
                <a:cs typeface="Times New Roman" pitchFamily="18" charset="0"/>
              </a:rPr>
              <a:t>Alber Kami (u sredini) sa sedam godina u radionici svog ujaka bačvara (i on je kao i njegova majka bio gluv usled rano preležanog tifusa). Iza njega je brat Etjen s prekrštenim rukama. Žive u kući bez struje, gasa i grejanja.</a:t>
            </a:r>
            <a:endParaRPr lang="en-US" sz="1200" dirty="0">
              <a:solidFill>
                <a:srgbClr val="663300"/>
              </a:solidFill>
              <a:latin typeface="Times New Roman" pitchFamily="18" charset="0"/>
              <a:cs typeface="Times New Roman" pitchFamily="18" charset="0"/>
            </a:endParaRPr>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camus64.jpg"/>
          <p:cNvPicPr>
            <a:picLocks noChangeAspect="1"/>
          </p:cNvPicPr>
          <p:nvPr/>
        </p:nvPicPr>
        <p:blipFill>
          <a:blip r:embed="rId3" cstate="print">
            <a:duotone>
              <a:prstClr val="black"/>
              <a:srgbClr val="D9C3A5">
                <a:tint val="50000"/>
                <a:satMod val="180000"/>
              </a:srgbClr>
            </a:duotone>
          </a:blip>
          <a:stretch>
            <a:fillRect/>
          </a:stretch>
        </p:blipFill>
        <p:spPr>
          <a:xfrm>
            <a:off x="3490095" y="57171"/>
            <a:ext cx="5394585" cy="3729380"/>
          </a:xfrm>
          <a:prstGeom prst="rect">
            <a:avLst/>
          </a:prstGeom>
          <a:ln>
            <a:noFill/>
          </a:ln>
          <a:effectLst>
            <a:softEdge rad="112500"/>
          </a:effectLst>
        </p:spPr>
      </p:pic>
      <p:sp>
        <p:nvSpPr>
          <p:cNvPr id="3" name="TextBox 2"/>
          <p:cNvSpPr txBox="1"/>
          <p:nvPr/>
        </p:nvSpPr>
        <p:spPr>
          <a:xfrm>
            <a:off x="4107958" y="3931255"/>
            <a:ext cx="4343818" cy="276999"/>
          </a:xfrm>
          <a:prstGeom prst="rect">
            <a:avLst/>
          </a:prstGeom>
          <a:solidFill>
            <a:srgbClr val="FFFFFF">
              <a:shade val="85000"/>
              <a:alpha val="50000"/>
            </a:srgbClr>
          </a:solidFill>
        </p:spPr>
        <p:txBody>
          <a:bodyPr wrap="none" rtlCol="0">
            <a:spAutoFit/>
          </a:bodyPr>
          <a:lstStyle/>
          <a:p>
            <a:r>
              <a:rPr lang="sr-Latn-RS" sz="1200" dirty="0">
                <a:solidFill>
                  <a:srgbClr val="663300"/>
                </a:solidFill>
              </a:rPr>
              <a:t>Završni razred gimnazije u Alžiru (drugi zdesna u poslednjem redu).</a:t>
            </a:r>
            <a:endParaRPr lang="en-US" sz="1200" dirty="0">
              <a:solidFill>
                <a:srgbClr val="663300"/>
              </a:solidFill>
            </a:endParaRPr>
          </a:p>
        </p:txBody>
      </p:sp>
      <p:sp>
        <p:nvSpPr>
          <p:cNvPr id="4" name="TextBox 3"/>
          <p:cNvSpPr txBox="1"/>
          <p:nvPr/>
        </p:nvSpPr>
        <p:spPr>
          <a:xfrm>
            <a:off x="314075" y="3811012"/>
            <a:ext cx="2736304" cy="3046988"/>
          </a:xfrm>
          <a:prstGeom prst="rect">
            <a:avLst/>
          </a:prstGeom>
          <a:solidFill>
            <a:srgbClr val="FFFFFF">
              <a:shade val="85000"/>
              <a:alpha val="36000"/>
            </a:srgbClr>
          </a:solidFill>
        </p:spPr>
        <p:txBody>
          <a:bodyPr wrap="square" rtlCol="0">
            <a:spAutoFit/>
          </a:bodyPr>
          <a:lstStyle/>
          <a:p>
            <a:r>
              <a:rPr lang="sr-Latn-RS" sz="1200" i="1" dirty="0">
                <a:solidFill>
                  <a:srgbClr val="663300"/>
                </a:solidFill>
              </a:rPr>
              <a:t>Detetova majka je ćutala. Ponekad bi je zapitali: „O čemu razmišljaš? – „Ni o čemu”, odgovarala bi. I to je tačno. Te su reči potpuno odražavale njen život Njenim željama, njenom životu i deci dovoljno je da budu deo toga, deo prisustva odviše prirodnog da bi se moglo osetiti... On ne razmišlja ni o čemu. Spolja, svetlost, buka; ovde tišina u dubokoj tmini. Dete će porasti, saznavati. Podižu ga i tražiće mu zahvalnost, kao da su uspeli da ga i od bola zaštite. Njegovoj će majci zauvek ostati ta tišina. A on će rasti u svom bolu. Važno je samo biti čovek.”</a:t>
            </a:r>
          </a:p>
          <a:p>
            <a:pPr algn="r"/>
            <a:r>
              <a:rPr lang="sr-Latn-RS" sz="1200" dirty="0">
                <a:solidFill>
                  <a:srgbClr val="663300"/>
                </a:solidFill>
              </a:rPr>
              <a:t>Lice i naličje</a:t>
            </a:r>
            <a:endParaRPr lang="en-US" sz="1200" dirty="0">
              <a:solidFill>
                <a:srgbClr val="663300"/>
              </a:solidFill>
            </a:endParaRPr>
          </a:p>
        </p:txBody>
      </p:sp>
      <p:pic>
        <p:nvPicPr>
          <p:cNvPr id="6" name="Picture 5" descr="838_grenier-camus.jpg"/>
          <p:cNvPicPr>
            <a:picLocks noChangeAspect="1"/>
          </p:cNvPicPr>
          <p:nvPr/>
        </p:nvPicPr>
        <p:blipFill>
          <a:blip r:embed="rId4" cstate="print">
            <a:duotone>
              <a:prstClr val="black"/>
              <a:srgbClr val="D9C3A5">
                <a:tint val="50000"/>
                <a:satMod val="180000"/>
              </a:srgbClr>
            </a:duotone>
          </a:blip>
          <a:stretch>
            <a:fillRect/>
          </a:stretch>
        </p:blipFill>
        <p:spPr>
          <a:xfrm>
            <a:off x="3491879" y="4263890"/>
            <a:ext cx="3105797" cy="2386016"/>
          </a:xfrm>
          <a:prstGeom prst="rect">
            <a:avLst/>
          </a:prstGeom>
          <a:ln>
            <a:noFill/>
          </a:ln>
          <a:effectLst>
            <a:softEdge rad="112500"/>
          </a:effectLst>
        </p:spPr>
      </p:pic>
      <p:sp>
        <p:nvSpPr>
          <p:cNvPr id="7" name="TextBox 6"/>
          <p:cNvSpPr txBox="1"/>
          <p:nvPr/>
        </p:nvSpPr>
        <p:spPr>
          <a:xfrm>
            <a:off x="6681358" y="4581128"/>
            <a:ext cx="2232248" cy="1569660"/>
          </a:xfrm>
          <a:prstGeom prst="rect">
            <a:avLst/>
          </a:prstGeom>
          <a:solidFill>
            <a:srgbClr val="FFFFFF">
              <a:shade val="85000"/>
              <a:alpha val="56000"/>
            </a:srgbClr>
          </a:solidFill>
        </p:spPr>
        <p:txBody>
          <a:bodyPr wrap="square" rtlCol="0">
            <a:spAutoFit/>
          </a:bodyPr>
          <a:lstStyle/>
          <a:p>
            <a:r>
              <a:rPr lang="sr-Latn-RS" sz="1200" dirty="0">
                <a:solidFill>
                  <a:srgbClr val="663300"/>
                </a:solidFill>
                <a:latin typeface="Times New Roman" pitchFamily="18" charset="0"/>
                <a:cs typeface="Times New Roman" pitchFamily="18" charset="0"/>
              </a:rPr>
              <a:t>Pored učitelja Luja Žermena, Žan Grenije bio je drugi najzaslužniji profesor koji je u Kamiju prepoznao talenat. Jedini će ga posećivati u bolnici kad oboli od tuberkuloze.  </a:t>
            </a:r>
          </a:p>
          <a:p>
            <a:r>
              <a:rPr lang="sr-Latn-RS" sz="1200" dirty="0">
                <a:solidFill>
                  <a:srgbClr val="663300"/>
                </a:solidFill>
                <a:latin typeface="Times New Roman" pitchFamily="18" charset="0"/>
                <a:cs typeface="Times New Roman" pitchFamily="18" charset="0"/>
              </a:rPr>
              <a:t>Kami će mu posvetiti knjigu </a:t>
            </a:r>
            <a:r>
              <a:rPr lang="sr-Latn-RS" sz="1200" i="1" dirty="0">
                <a:solidFill>
                  <a:srgbClr val="663300"/>
                </a:solidFill>
                <a:latin typeface="Times New Roman" pitchFamily="18" charset="0"/>
                <a:cs typeface="Times New Roman" pitchFamily="18" charset="0"/>
              </a:rPr>
              <a:t>Lica i naličja</a:t>
            </a:r>
            <a:r>
              <a:rPr lang="sr-Latn-RS" sz="1200" dirty="0">
                <a:solidFill>
                  <a:srgbClr val="663300"/>
                </a:solidFill>
                <a:latin typeface="Times New Roman" pitchFamily="18" charset="0"/>
                <a:cs typeface="Times New Roman" pitchFamily="18" charset="0"/>
              </a:rPr>
              <a:t>.</a:t>
            </a:r>
            <a:endParaRPr lang="en-US" sz="1200" dirty="0">
              <a:solidFill>
                <a:srgbClr val="6633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xmlns="" id="{819E21C5-0765-43E6-A4C9-B2F6775BACFB}"/>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467544" y="1554088"/>
            <a:ext cx="1973318" cy="2214735"/>
          </a:xfrm>
          <a:prstGeom prst="rect">
            <a:avLst/>
          </a:prstGeom>
          <a:ln>
            <a:noFill/>
          </a:ln>
          <a:effectLst>
            <a:softEdge rad="112500"/>
          </a:effectLst>
        </p:spPr>
      </p:pic>
      <p:sp>
        <p:nvSpPr>
          <p:cNvPr id="8" name="TextBox 7">
            <a:extLst>
              <a:ext uri="{FF2B5EF4-FFF2-40B4-BE49-F238E27FC236}">
                <a16:creationId xmlns:a16="http://schemas.microsoft.com/office/drawing/2014/main" xmlns="" id="{7573FEF3-DCF8-41CD-818A-E17BF427EE28}"/>
              </a:ext>
            </a:extLst>
          </p:cNvPr>
          <p:cNvSpPr txBox="1"/>
          <p:nvPr/>
        </p:nvSpPr>
        <p:spPr>
          <a:xfrm>
            <a:off x="314075" y="190999"/>
            <a:ext cx="2808312" cy="1384995"/>
          </a:xfrm>
          <a:prstGeom prst="rect">
            <a:avLst/>
          </a:prstGeom>
          <a:solidFill>
            <a:schemeClr val="bg1">
              <a:alpha val="29000"/>
            </a:schemeClr>
          </a:solidFill>
        </p:spPr>
        <p:txBody>
          <a:bodyPr wrap="square" rtlCol="0">
            <a:spAutoFit/>
          </a:bodyPr>
          <a:lstStyle/>
          <a:p>
            <a:pPr algn="ctr"/>
            <a:r>
              <a:rPr lang="sr-Latn-RS" sz="1400" dirty="0">
                <a:solidFill>
                  <a:srgbClr val="663300"/>
                </a:solidFill>
                <a:latin typeface="Times New Roman" panose="02020603050405020304" pitchFamily="18" charset="0"/>
                <a:cs typeface="Times New Roman" panose="02020603050405020304" pitchFamily="18" charset="0"/>
              </a:rPr>
              <a:t>Prelaskom u gimnaziju, Kami se sreće sa bogatom decom. Kao bolna uspomena ostala mu je ona kada je školskim drugovima za oba roditelja rekao da su mrtvi, postiđen svojom nepismenom majkom spremačicom.</a:t>
            </a:r>
          </a:p>
        </p:txBody>
      </p:sp>
      <p:sp>
        <p:nvSpPr>
          <p:cNvPr id="11" name="TextBox 10">
            <a:extLst>
              <a:ext uri="{FF2B5EF4-FFF2-40B4-BE49-F238E27FC236}">
                <a16:creationId xmlns:a16="http://schemas.microsoft.com/office/drawing/2014/main" xmlns="" id="{FEFA6EEA-1D8E-49C7-A80B-ED527A98659B}"/>
              </a:ext>
            </a:extLst>
          </p:cNvPr>
          <p:cNvSpPr txBox="1"/>
          <p:nvPr/>
        </p:nvSpPr>
        <p:spPr>
          <a:xfrm rot="20220485">
            <a:off x="1015859" y="3024993"/>
            <a:ext cx="2520242" cy="276999"/>
          </a:xfrm>
          <a:prstGeom prst="rect">
            <a:avLst/>
          </a:prstGeom>
          <a:solidFill>
            <a:schemeClr val="bg1">
              <a:alpha val="52000"/>
            </a:schemeClr>
          </a:solidFill>
        </p:spPr>
        <p:txBody>
          <a:bodyPr wrap="none" rtlCol="0">
            <a:spAutoFit/>
          </a:bodyPr>
          <a:lstStyle/>
          <a:p>
            <a:r>
              <a:rPr lang="sr-Latn-RS" sz="1200" i="1" dirty="0">
                <a:solidFill>
                  <a:srgbClr val="663300"/>
                </a:solidFill>
                <a:latin typeface="Times New Roman" panose="02020603050405020304" pitchFamily="18" charset="0"/>
                <a:cs typeface="Times New Roman" panose="02020603050405020304" pitchFamily="18" charset="0"/>
              </a:rPr>
              <a:t>Sramota me je što me je bilo sramota.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pic>
        <p:nvPicPr>
          <p:cNvPr id="3" name="Picture 2" descr="camus104.jpg"/>
          <p:cNvPicPr>
            <a:picLocks noChangeAspect="1"/>
          </p:cNvPicPr>
          <p:nvPr/>
        </p:nvPicPr>
        <p:blipFill>
          <a:blip r:embed="rId3" cstate="print">
            <a:duotone>
              <a:prstClr val="black"/>
              <a:srgbClr val="D9C3A5">
                <a:tint val="50000"/>
                <a:satMod val="180000"/>
              </a:srgbClr>
            </a:duotone>
          </a:blip>
          <a:stretch>
            <a:fillRect/>
          </a:stretch>
        </p:blipFill>
        <p:spPr>
          <a:xfrm>
            <a:off x="5058455" y="3386458"/>
            <a:ext cx="3843427" cy="2958117"/>
          </a:xfrm>
          <a:prstGeom prst="rect">
            <a:avLst/>
          </a:prstGeom>
          <a:ln>
            <a:noFill/>
          </a:ln>
          <a:effectLst>
            <a:softEdge rad="112500"/>
          </a:effectLst>
        </p:spPr>
      </p:pic>
      <p:pic>
        <p:nvPicPr>
          <p:cNvPr id="4" name="Picture 3" descr="camus45.jpg"/>
          <p:cNvPicPr>
            <a:picLocks noChangeAspect="1"/>
          </p:cNvPicPr>
          <p:nvPr/>
        </p:nvPicPr>
        <p:blipFill>
          <a:blip r:embed="rId4" cstate="print">
            <a:duotone>
              <a:prstClr val="black"/>
              <a:srgbClr val="D9C3A5">
                <a:tint val="50000"/>
                <a:satMod val="180000"/>
              </a:srgbClr>
            </a:duotone>
          </a:blip>
          <a:stretch>
            <a:fillRect/>
          </a:stretch>
        </p:blipFill>
        <p:spPr>
          <a:xfrm>
            <a:off x="5292080" y="147549"/>
            <a:ext cx="3834679" cy="2753701"/>
          </a:xfrm>
          <a:prstGeom prst="rect">
            <a:avLst/>
          </a:prstGeom>
          <a:ln>
            <a:noFill/>
          </a:ln>
          <a:effectLst>
            <a:softEdge rad="112500"/>
          </a:effectLst>
        </p:spPr>
      </p:pic>
      <p:sp>
        <p:nvSpPr>
          <p:cNvPr id="5" name="TextBox 4"/>
          <p:cNvSpPr txBox="1"/>
          <p:nvPr/>
        </p:nvSpPr>
        <p:spPr>
          <a:xfrm>
            <a:off x="6372200" y="2964621"/>
            <a:ext cx="1899431" cy="276999"/>
          </a:xfrm>
          <a:prstGeom prst="rect">
            <a:avLst/>
          </a:prstGeom>
          <a:solidFill>
            <a:srgbClr val="FFFFFF">
              <a:shade val="85000"/>
              <a:alpha val="52000"/>
            </a:srgbClr>
          </a:solidFill>
        </p:spPr>
        <p:txBody>
          <a:bodyPr wrap="none" rtlCol="0">
            <a:spAutoFit/>
          </a:bodyPr>
          <a:lstStyle/>
          <a:p>
            <a:r>
              <a:rPr lang="sr-Latn-RS" sz="1200" dirty="0">
                <a:solidFill>
                  <a:srgbClr val="663300"/>
                </a:solidFill>
                <a:latin typeface="Times New Roman" pitchFamily="18" charset="0"/>
                <a:cs typeface="Times New Roman" pitchFamily="18" charset="0"/>
              </a:rPr>
              <a:t>Rodna kuća Albera Kamija.</a:t>
            </a:r>
            <a:endParaRPr lang="en-US" sz="1200" dirty="0">
              <a:solidFill>
                <a:srgbClr val="663300"/>
              </a:solidFill>
              <a:latin typeface="Times New Roman" pitchFamily="18" charset="0"/>
              <a:cs typeface="Times New Roman" pitchFamily="18" charset="0"/>
            </a:endParaRPr>
          </a:p>
        </p:txBody>
      </p:sp>
      <p:sp>
        <p:nvSpPr>
          <p:cNvPr id="7" name="TextBox 6"/>
          <p:cNvSpPr txBox="1"/>
          <p:nvPr/>
        </p:nvSpPr>
        <p:spPr>
          <a:xfrm>
            <a:off x="7380312" y="6453336"/>
            <a:ext cx="1521570" cy="276999"/>
          </a:xfrm>
          <a:prstGeom prst="rect">
            <a:avLst/>
          </a:prstGeom>
          <a:solidFill>
            <a:srgbClr val="FFFFFF">
              <a:shade val="85000"/>
              <a:alpha val="52000"/>
            </a:srgbClr>
          </a:solidFill>
        </p:spPr>
        <p:txBody>
          <a:bodyPr wrap="none" rtlCol="0">
            <a:spAutoFit/>
          </a:bodyPr>
          <a:lstStyle/>
          <a:p>
            <a:r>
              <a:rPr lang="sr-Latn-RS" sz="1200" dirty="0">
                <a:solidFill>
                  <a:srgbClr val="663300"/>
                </a:solidFill>
                <a:latin typeface="Times New Roman" pitchFamily="18" charset="0"/>
                <a:cs typeface="Times New Roman" pitchFamily="18" charset="0"/>
              </a:rPr>
              <a:t>Kami, dole u sredini. </a:t>
            </a:r>
            <a:endParaRPr lang="en-US" sz="1200" dirty="0">
              <a:solidFill>
                <a:srgbClr val="663300"/>
              </a:solidFill>
              <a:latin typeface="Times New Roman" pitchFamily="18" charset="0"/>
              <a:cs typeface="Times New Roman" pitchFamily="18" charset="0"/>
            </a:endParaRPr>
          </a:p>
        </p:txBody>
      </p:sp>
      <p:pic>
        <p:nvPicPr>
          <p:cNvPr id="9" name="Picture 8" descr="camus56.jpg"/>
          <p:cNvPicPr>
            <a:picLocks noChangeAspect="1"/>
          </p:cNvPicPr>
          <p:nvPr/>
        </p:nvPicPr>
        <p:blipFill>
          <a:blip r:embed="rId5" cstate="print">
            <a:duotone>
              <a:prstClr val="black"/>
              <a:srgbClr val="D9C3A5">
                <a:tint val="50000"/>
                <a:satMod val="180000"/>
              </a:srgbClr>
            </a:duotone>
          </a:blip>
          <a:stretch>
            <a:fillRect/>
          </a:stretch>
        </p:blipFill>
        <p:spPr>
          <a:xfrm>
            <a:off x="323528" y="130941"/>
            <a:ext cx="4464496" cy="651103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rot="20976385">
            <a:off x="331362" y="2841510"/>
            <a:ext cx="4464496" cy="523220"/>
          </a:xfrm>
          <a:prstGeom prst="rect">
            <a:avLst/>
          </a:prstGeom>
          <a:solidFill>
            <a:srgbClr val="FFFFFF">
              <a:shade val="85000"/>
              <a:alpha val="48000"/>
            </a:srgbClr>
          </a:solidFill>
        </p:spPr>
        <p:txBody>
          <a:bodyPr wrap="square" rtlCol="0">
            <a:spAutoFit/>
          </a:bodyPr>
          <a:lstStyle/>
          <a:p>
            <a:r>
              <a:rPr lang="sr-Latn-RS" sz="1400" b="1" dirty="0">
                <a:solidFill>
                  <a:srgbClr val="642F04"/>
                </a:solidFill>
                <a:latin typeface="Bradley Hand ITC" pitchFamily="66" charset="0"/>
              </a:rPr>
              <a:t>- Da li ste igrali u pozorištu </a:t>
            </a:r>
            <a:r>
              <a:rPr lang="sr-Latn-RS" sz="1400" b="1">
                <a:solidFill>
                  <a:srgbClr val="642F04"/>
                </a:solidFill>
                <a:latin typeface="Bradley Hand ITC" pitchFamily="66" charset="0"/>
              </a:rPr>
              <a:t>u gimnazijskim </a:t>
            </a:r>
            <a:r>
              <a:rPr lang="sr-Latn-RS" sz="1400" b="1" dirty="0">
                <a:solidFill>
                  <a:srgbClr val="642F04"/>
                </a:solidFill>
                <a:latin typeface="Bradley Hand ITC" pitchFamily="66" charset="0"/>
              </a:rPr>
              <a:t>danima?</a:t>
            </a:r>
          </a:p>
          <a:p>
            <a:r>
              <a:rPr lang="sr-Latn-RS" sz="1400" b="1" dirty="0">
                <a:solidFill>
                  <a:srgbClr val="642F04"/>
                </a:solidFill>
                <a:latin typeface="Bradley Hand ITC" pitchFamily="66" charset="0"/>
              </a:rPr>
              <a:t>- Ne, igrao sam fudbal.</a:t>
            </a:r>
            <a:endParaRPr lang="en-US" sz="1400" b="1" dirty="0">
              <a:solidFill>
                <a:srgbClr val="642F04"/>
              </a:solidFill>
              <a:latin typeface="Bradley Hand ITC" pitchFamily="66" charset="0"/>
            </a:endParaRPr>
          </a:p>
        </p:txBody>
      </p:sp>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xmlns="">
                  <a14:imgLayer r:embed="rId3">
                    <a14:imgEffect>
                      <a14:artisticCrisscrossEtching/>
                    </a14:imgEffect>
                  </a14:imgLayer>
                </a14:imgProps>
              </a:ext>
            </a:extLst>
          </a:blip>
          <a:srcRect/>
          <a:stretch>
            <a:fillRect l="-1000"/>
          </a:stretch>
        </a:blipFill>
        <a:effectLst/>
      </p:bgPr>
    </p:bg>
    <p:spTree>
      <p:nvGrpSpPr>
        <p:cNvPr id="1" name=""/>
        <p:cNvGrpSpPr/>
        <p:nvPr/>
      </p:nvGrpSpPr>
      <p:grpSpPr>
        <a:xfrm>
          <a:off x="0" y="0"/>
          <a:ext cx="0" cy="0"/>
          <a:chOff x="0" y="0"/>
          <a:chExt cx="0" cy="0"/>
        </a:xfrm>
      </p:grpSpPr>
      <p:pic>
        <p:nvPicPr>
          <p:cNvPr id="2" name="Picture 1" descr="IMG_20201225_101436.jpg(1).jpg"/>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xmlns="">
                  <a14:imgLayer r:embed="rId5">
                    <a14:imgEffect>
                      <a14:brightnessContrast bright="20000"/>
                    </a14:imgEffect>
                  </a14:imgLayer>
                </a14:imgProps>
              </a:ext>
            </a:extLst>
          </a:blip>
          <a:stretch>
            <a:fillRect/>
          </a:stretch>
        </p:blipFill>
        <p:spPr>
          <a:xfrm>
            <a:off x="3419872" y="764704"/>
            <a:ext cx="3618247" cy="2164510"/>
          </a:xfrm>
          <a:prstGeom prst="ellipse">
            <a:avLst/>
          </a:prstGeom>
          <a:solidFill>
            <a:schemeClr val="bg1"/>
          </a:solidFill>
          <a:ln>
            <a:noFill/>
          </a:ln>
          <a:effectLst>
            <a:reflection stA="61000" endPos="65000" dist="50800" dir="5400000" sy="-100000" algn="bl" rotWithShape="0"/>
            <a:softEdge rad="112500"/>
          </a:effectLst>
        </p:spPr>
      </p:pic>
      <p:sp>
        <p:nvSpPr>
          <p:cNvPr id="4" name="TextBox 3"/>
          <p:cNvSpPr txBox="1"/>
          <p:nvPr/>
        </p:nvSpPr>
        <p:spPr>
          <a:xfrm rot="1033265">
            <a:off x="2464068" y="5395523"/>
            <a:ext cx="6530377" cy="369332"/>
          </a:xfrm>
          <a:prstGeom prst="rect">
            <a:avLst/>
          </a:prstGeom>
          <a:solidFill>
            <a:schemeClr val="bg1">
              <a:alpha val="16000"/>
            </a:schemeClr>
          </a:solidFill>
          <a:effectLst>
            <a:outerShdw dist="50800" sx="1000" sy="1000" algn="ctr" rotWithShape="0">
              <a:srgbClr val="000000"/>
            </a:outerShdw>
          </a:effectLst>
        </p:spPr>
        <p:txBody>
          <a:bodyPr wrap="none" rtlCol="0">
            <a:spAutoFit/>
          </a:bodyPr>
          <a:lstStyle/>
          <a:p>
            <a:r>
              <a:rPr lang="sr-Latn-RS" i="1" dirty="0">
                <a:solidFill>
                  <a:srgbClr val="642F04"/>
                </a:solidFill>
                <a:effectLst>
                  <a:outerShdw blurRad="520700" dist="1854200" dir="8940000" sx="73000" sy="73000" algn="ctr" rotWithShape="0">
                    <a:srgbClr val="000000"/>
                  </a:outerShdw>
                </a:effectLst>
                <a:latin typeface="Times New Roman" pitchFamily="18" charset="0"/>
                <a:cs typeface="Times New Roman" pitchFamily="18" charset="0"/>
              </a:rPr>
              <a:t>Bolje je prokockati svoju mladost nego ne učiniti s njom baš ništa</a:t>
            </a:r>
            <a:r>
              <a:rPr lang="sr-Latn-RS" i="1" dirty="0">
                <a:solidFill>
                  <a:srgbClr val="642F04"/>
                </a:solidFill>
                <a:effectLst>
                  <a:outerShdw blurRad="520700" dist="1854200" dir="8940000" sx="73000" sy="73000" algn="ctr" rotWithShape="0">
                    <a:srgbClr val="000000">
                      <a:alpha val="19000"/>
                    </a:srgbClr>
                  </a:outerShdw>
                </a:effectLst>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xmlns="" id="{2A69C32D-7805-44BD-A834-830E79FCA963}"/>
              </a:ext>
            </a:extLst>
          </p:cNvPr>
          <p:cNvSpPr txBox="1"/>
          <p:nvPr/>
        </p:nvSpPr>
        <p:spPr>
          <a:xfrm>
            <a:off x="899592" y="134733"/>
            <a:ext cx="7472302" cy="369332"/>
          </a:xfrm>
          <a:prstGeom prst="rect">
            <a:avLst/>
          </a:prstGeom>
          <a:solidFill>
            <a:srgbClr val="FFFFFF">
              <a:shade val="85000"/>
              <a:alpha val="75000"/>
            </a:srgbClr>
          </a:solidFill>
          <a:effectLst>
            <a:softEdge rad="635000"/>
          </a:effectLst>
          <a:scene3d>
            <a:camera prst="perspectiveRelaxedModerately"/>
            <a:lightRig rig="threePt" dir="t"/>
          </a:scene3d>
        </p:spPr>
        <p:txBody>
          <a:bodyPr wrap="none" rtlCol="0">
            <a:spAutoFit/>
          </a:bodyPr>
          <a:lstStyle/>
          <a:p>
            <a:r>
              <a:rPr lang="sr-Latn-RS" dirty="0">
                <a:solidFill>
                  <a:srgbClr val="642F04"/>
                </a:solidFill>
                <a:latin typeface="Arial Black" panose="020B0A04020102020204" pitchFamily="34" charset="0"/>
                <a:cs typeface="Times New Roman" panose="02020603050405020304" pitchFamily="18" charset="0"/>
              </a:rPr>
              <a:t>KRAJ FUDBALSKE KARIJERE I POČETAK NOVOG ŽIVOTA</a:t>
            </a:r>
            <a:endParaRPr lang="sr-Latn-RS" dirty="0">
              <a:solidFill>
                <a:srgbClr val="642F04"/>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2406E248-6376-4BC8-9198-B12F1C6D128A}"/>
              </a:ext>
            </a:extLst>
          </p:cNvPr>
          <p:cNvSpPr txBox="1"/>
          <p:nvPr/>
        </p:nvSpPr>
        <p:spPr>
          <a:xfrm>
            <a:off x="6973502" y="1844824"/>
            <a:ext cx="2170498" cy="1200329"/>
          </a:xfrm>
          <a:prstGeom prst="rect">
            <a:avLst/>
          </a:prstGeom>
          <a:noFill/>
          <a:effectLst>
            <a:glow rad="228600">
              <a:schemeClr val="accent6">
                <a:satMod val="175000"/>
                <a:alpha val="40000"/>
              </a:schemeClr>
            </a:glow>
          </a:effectLst>
        </p:spPr>
        <p:txBody>
          <a:bodyPr wrap="square" rtlCol="0">
            <a:spAutoFit/>
          </a:bodyPr>
          <a:lstStyle/>
          <a:p>
            <a:pPr algn="ctr"/>
            <a:r>
              <a:rPr lang="sr-Latn-RS" sz="1200" dirty="0">
                <a:solidFill>
                  <a:srgbClr val="642F04"/>
                </a:solidFill>
                <a:latin typeface="Times New Roman" panose="02020603050405020304" pitchFamily="18" charset="0"/>
                <a:cs typeface="Times New Roman" panose="02020603050405020304" pitchFamily="18" charset="0"/>
              </a:rPr>
              <a:t>Nakon preležane tuberkuloze, san o fudbalskoj karijeri je gotov. Prelazi da živi kod bogatog ujaka Etjena, mesara,</a:t>
            </a:r>
          </a:p>
          <a:p>
            <a:pPr algn="ctr"/>
            <a:r>
              <a:rPr lang="sr-Latn-RS" sz="1200" dirty="0">
                <a:solidFill>
                  <a:srgbClr val="642F04"/>
                </a:solidFill>
                <a:latin typeface="Times New Roman" panose="02020603050405020304" pitchFamily="18" charset="0"/>
                <a:cs typeface="Times New Roman" panose="02020603050405020304" pitchFamily="18" charset="0"/>
              </a:rPr>
              <a:t>u čijoj biblioteci će otkriti neke od ključnih knjiga za dalji život.</a:t>
            </a:r>
            <a:endParaRPr lang="sr-Latn-RS" sz="1200" dirty="0">
              <a:latin typeface="Times New Roman" panose="02020603050405020304" pitchFamily="18" charset="0"/>
              <a:cs typeface="Times New Roman" panose="02020603050405020304" pitchFamily="18" charset="0"/>
            </a:endParaRPr>
          </a:p>
        </p:txBody>
      </p:sp>
    </p:spTree>
  </p:cSld>
  <p:clrMapOvr>
    <a:masterClrMapping/>
  </p:clrMapOvr>
  <p:transition>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3159</TotalTime>
  <Words>3164</Words>
  <Application>Microsoft Office PowerPoint</Application>
  <PresentationFormat>On-screen Show (4:3)</PresentationFormat>
  <Paragraphs>192</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Kami u doba pandemije</vt:lpstr>
      <vt:lpstr>Detinjstvo</vt:lpstr>
      <vt:lpstr>Alber Kami (7. 11. 1913 – 4. 1. 1960)</vt:lpstr>
      <vt:lpstr>siromaštvo</vt:lpstr>
      <vt:lpstr>Slide 5</vt:lpstr>
      <vt:lpstr>Slide 6</vt:lpstr>
      <vt:lpstr>Slide 7</vt:lpstr>
      <vt:lpstr>Slide 8</vt:lpstr>
      <vt:lpstr>Slide 9</vt:lpstr>
      <vt:lpstr>UTICAJI</vt:lpstr>
      <vt:lpstr>Slide 11</vt:lpstr>
      <vt:lpstr>Plodne godine</vt:lpstr>
      <vt:lpstr>stranac</vt:lpstr>
      <vt:lpstr>Slide 14</vt:lpstr>
      <vt:lpstr>Slide 15</vt:lpstr>
      <vt:lpstr>Slide 16</vt:lpstr>
      <vt:lpstr>Slide 17</vt:lpstr>
      <vt:lpstr>Mit o sizifu</vt:lpstr>
      <vt:lpstr>Apsurd i pobuna</vt:lpstr>
      <vt:lpstr>Slide 20</vt:lpstr>
      <vt:lpstr>Slide 21</vt:lpstr>
      <vt:lpstr>Krizni štabovi sveta, ujedinite se!</vt:lpstr>
      <vt:lpstr>Pobunjeni čovek (1951)</vt:lpstr>
      <vt:lpstr>Slide 24</vt:lpstr>
      <vt:lpstr>1957.  Nobelova nagrada za književnost</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Kami u doba pandemije</dc:title>
  <dc:creator>Windows User</dc:creator>
  <cp:lastModifiedBy>Windows User</cp:lastModifiedBy>
  <cp:revision>83</cp:revision>
  <dcterms:created xsi:type="dcterms:W3CDTF">2021-04-05T08:29:58Z</dcterms:created>
  <dcterms:modified xsi:type="dcterms:W3CDTF">2021-04-22T10:31:09Z</dcterms:modified>
</cp:coreProperties>
</file>